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74" r:id="rId17"/>
    <p:sldId id="269" r:id="rId18"/>
    <p:sldId id="270" r:id="rId19"/>
    <p:sldId id="271" r:id="rId20"/>
    <p:sldId id="27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7B8FF-BD46-4755-9362-2D2E5C1774AF}" type="datetimeFigureOut">
              <a:rPr lang="pl-PL" smtClean="0"/>
              <a:t>24.03.2024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CAAFF-402E-4F49-BD08-200FE0B4D0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CAAFF-402E-4F49-BD08-200FE0B4D0F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09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3F9BA3-E819-8C35-1615-B8860FD10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918C24E-2DA5-0B5A-294A-E9DC68732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48A154-74B2-E9BA-32A1-80A7A228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A54-2C09-4776-B913-8ED9C8F1B1A1}" type="datetimeFigureOut">
              <a:rPr lang="pl-PL" smtClean="0"/>
              <a:t>24.03.2024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20A717-53D5-B1C7-809F-3BD63121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75495C-1016-A76A-76C0-FA9DE588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8A94-18FA-45AF-A967-E6E41ADDBF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1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EF97B0-FFB0-4618-C7C3-EB2280D6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94BE77-0D77-542E-2900-64C8C5116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F92FDF-AA2A-5B96-EE04-B1F3ACF7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A54-2C09-4776-B913-8ED9C8F1B1A1}" type="datetimeFigureOut">
              <a:rPr lang="pl-PL" smtClean="0"/>
              <a:t>24.03.2024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5193FC-FFE3-FFF6-5EE6-E411B05F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F4ED2A-8EFF-1EAA-08CB-7E72850D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8A94-18FA-45AF-A967-E6E41ADDBF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2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B26F83D-7B6D-B12B-6F94-9CC73BA33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94DE337-F04A-50C7-277B-D21B9A001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C641A4-BF0B-4FF8-40FD-5E9DBCF50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A54-2C09-4776-B913-8ED9C8F1B1A1}" type="datetimeFigureOut">
              <a:rPr lang="pl-PL" smtClean="0"/>
              <a:t>24.03.2024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1DF455-8B81-E435-8C24-E77AA99B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F99E8D-93F3-B537-AE4D-CAA801F5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8A94-18FA-45AF-A967-E6E41ADDBF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5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A413F7-538A-CC3F-5486-CDE79C18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2D8CDF-8050-7B07-5493-5904F195C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9A2BAC-A842-6FAC-C859-04DEF76B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A54-2C09-4776-B913-8ED9C8F1B1A1}" type="datetimeFigureOut">
              <a:rPr lang="pl-PL" smtClean="0"/>
              <a:t>24.03.2024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262862-525B-B28A-701F-D88EF0DF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A362818-9515-941D-72C9-34FD6ADC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8A94-18FA-45AF-A967-E6E41ADDBF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2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AE23EB-0485-4547-482E-882CF04D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A23745-2ABC-07F6-7512-A311D9498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99902E-458C-4288-5109-FD8B3172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A54-2C09-4776-B913-8ED9C8F1B1A1}" type="datetimeFigureOut">
              <a:rPr lang="pl-PL" smtClean="0"/>
              <a:t>24.03.2024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7828F1-ADF9-BDB7-28E6-B5574EA0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FCE210-428C-5035-2525-E384CC25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8A94-18FA-45AF-A967-E6E41ADDBF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87383F-2E66-478D-9C10-4F2723CB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5E0AB4-3F1D-E841-DD65-2B0B9422C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D061C2-9828-92A9-A2DD-639A12CE1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2E995EA-C05D-E622-347C-5BE35790B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A54-2C09-4776-B913-8ED9C8F1B1A1}" type="datetimeFigureOut">
              <a:rPr lang="pl-PL" smtClean="0"/>
              <a:t>24.03.2024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4B3D58-758A-3252-EEBB-9ADA9650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1414DE-583E-4B56-5D44-440D2766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8A94-18FA-45AF-A967-E6E41ADDBF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6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B7DF17-6E72-864F-1228-62F5209F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A58FA5-12A2-3282-745D-960E6F719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7BDDFA-573A-7238-9814-A3A6CC999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9C71BB0-D6F4-5275-9E59-7D930086D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48C4D8B-523E-31F9-E86F-ABCE94B80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42A820A-97B6-3292-9691-DE7C6ED4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A54-2C09-4776-B913-8ED9C8F1B1A1}" type="datetimeFigureOut">
              <a:rPr lang="pl-PL" smtClean="0"/>
              <a:t>24.03.2024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678568B-41B4-56A9-140D-3104CADB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25A0070-2C3D-3C6C-96FF-1C41E60B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8A94-18FA-45AF-A967-E6E41ADDBF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7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DEE8EC-CDA5-1942-EEE4-B5E4D1E6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C24964A-A935-2D0C-EF3A-DCBF6C53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A54-2C09-4776-B913-8ED9C8F1B1A1}" type="datetimeFigureOut">
              <a:rPr lang="pl-PL" smtClean="0"/>
              <a:t>24.03.2024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4AF2CDD-93A1-62BB-2667-A4B82AFC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374D4EE-0315-4E5C-5788-3495C03B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8A94-18FA-45AF-A967-E6E41ADDBF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7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A788913-D102-13C0-7BCE-7ABA2DDD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A54-2C09-4776-B913-8ED9C8F1B1A1}" type="datetimeFigureOut">
              <a:rPr lang="pl-PL" smtClean="0"/>
              <a:t>24.03.2024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EEF7547-F8C9-9D32-DCFF-CA3E6D76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42B2FE-27A0-5B36-4748-6E166F9B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8A94-18FA-45AF-A967-E6E41ADDBF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4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D35F6-337A-0643-EA2E-D69D70FE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1342E6-D985-F405-1731-256B3AC2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CEDF7F3-0941-5701-CF4F-F37E6233F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8C1BA2-26B0-E6BA-C36F-58BF14B3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A54-2C09-4776-B913-8ED9C8F1B1A1}" type="datetimeFigureOut">
              <a:rPr lang="pl-PL" smtClean="0"/>
              <a:t>24.03.2024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8AD7D0-FDEC-7BED-5921-6FDCC057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394E11-715C-43BF-4A63-7679A6CF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8A94-18FA-45AF-A967-E6E41ADDBF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5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7936E7-A7F8-872F-869F-81D81048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8FA4798-4E2B-7D1B-03D3-6C2FFDD04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9096DA-A920-3AA9-FACD-59F0E7367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FFEEA22-9B3E-7183-D32F-284CB23C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7A54-2C09-4776-B913-8ED9C8F1B1A1}" type="datetimeFigureOut">
              <a:rPr lang="pl-PL" smtClean="0"/>
              <a:t>24.03.2024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7F87875-1407-AD15-6062-D4215035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608EBC-2980-4838-49D0-8ECAB04E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8A94-18FA-45AF-A967-E6E41ADDBF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8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1B46B53-4A2F-FF24-75B7-47C9131D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A56BAD-C876-0572-85B5-B26F3E5F7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1C0DBF-0818-C758-4008-538340378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37A54-2C09-4776-B913-8ED9C8F1B1A1}" type="datetimeFigureOut">
              <a:rPr lang="pl-PL" smtClean="0"/>
              <a:t>24.03.2024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07E154-0FD6-73B4-6AF1-AA38DCD98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75BE0F-F48B-0E0C-50CA-498A0DB9B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1F8A94-18FA-45AF-A967-E6E41ADDBF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13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lowany pamiętnik">
            <a:extLst>
              <a:ext uri="{FF2B5EF4-FFF2-40B4-BE49-F238E27FC236}">
                <a16:creationId xmlns:a16="http://schemas.microsoft.com/office/drawing/2014/main" id="{BF020012-41D4-6999-D2C0-E03DF5BC5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C0C2072-5FF4-890C-91EB-A5BE9BB3D4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F0502020204030204" pitchFamily="34" charset="0"/>
              </a:rPr>
              <a:t>WSPOMNIENIA ZE WSCHODU</a:t>
            </a:r>
            <a:b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F0502020204030204" pitchFamily="34" charset="0"/>
              </a:rPr>
            </a:br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F0502020204030204" pitchFamily="34" charset="0"/>
              </a:rPr>
              <a:t>Zdzisław Rybczyński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7B12CA-13BC-F896-133C-35FC9283F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b="1" dirty="0">
              <a:solidFill>
                <a:schemeClr val="bg1"/>
              </a:solidFill>
              <a:latin typeface="+mj-lt"/>
            </a:endParaRPr>
          </a:p>
          <a:p>
            <a:r>
              <a:rPr lang="pl-PL" b="1" dirty="0">
                <a:solidFill>
                  <a:schemeClr val="bg1"/>
                </a:solidFill>
                <a:latin typeface="+mj-lt"/>
              </a:rPr>
              <a:t>Karol Nucia</a:t>
            </a:r>
          </a:p>
          <a:p>
            <a:r>
              <a:rPr lang="pl-PL" b="1">
                <a:solidFill>
                  <a:schemeClr val="bg1"/>
                </a:solidFill>
                <a:latin typeface="+mj-lt"/>
              </a:rPr>
              <a:t>Zespół </a:t>
            </a:r>
            <a:r>
              <a:rPr lang="pl-PL" b="1" dirty="0">
                <a:solidFill>
                  <a:schemeClr val="bg1"/>
                </a:solidFill>
                <a:latin typeface="+mj-lt"/>
              </a:rPr>
              <a:t>Szkół nr 1 im. Władysława Grabskiego w Lublinie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56C7E97-318A-0EF3-061B-78CC50F64F58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B91714-F823-C546-5A45-994F51BCE41C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</p:spTree>
    <p:extLst>
      <p:ext uri="{BB962C8B-B14F-4D97-AF65-F5344CB8AC3E}">
        <p14:creationId xmlns:p14="http://schemas.microsoft.com/office/powerpoint/2010/main" val="309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B47F355-7F56-6482-A5A4-F970C554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Klimat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494"/>
            <a:ext cx="7031804" cy="458446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Zimy były śnieżne, mroźne do -40 stopni, ale bez wiatrów. Śnieg sięgał jednego metra lub wyżej. Chodzenie po takim śniegu było utrudnione tylko w początkowym okresie opadów. Później śnieg pod wpływem dużego nasłonecznienia twardniał i nie zarywał się pod stopami. Kłopoty z tak dużymi opadami mieli mężczyźni pracujący </a:t>
            </a:r>
            <a:b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w lesie, bo trzeba było najpierw odkopać ze śniegu drzewo, by je ściąć przy ziemi. Kobiety też miały problemy, bo powalone drzewa zapadały się prawie całkowicie w śniegu.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A9D3AC0-D41C-6CD4-B200-EA4C991811AC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8DC6C3B-CFDA-5495-0003-6A2A03272558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487779F-0C26-D717-F12F-BF4F3BA8BB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665" y="2392968"/>
            <a:ext cx="3860836" cy="2286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79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153C3F1-ED4D-AD16-C6CE-9CD9247B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Wiara…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98"/>
            <a:ext cx="7733348" cy="462556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Mama prowadziła w baraku modlitwy wieczorne </a:t>
            </a:r>
            <a:b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 nabożeństwa majowe. Zachodzi podejrzenie, że ktoś podsłuchiwał i doniósł naczelnikowi o modlitwach. Kilka razy „zaszczycił” swoją obecnością i naurągał mamie mówiąc: „Ty starucha możesz się modlić, ale dzieci modlitwy nauczać nie wolno”. Mama nigdy nie dawała za wygraną i odpowiedziała, że modli się do Boga, by pozwolił nam wrócić do Polski.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F6EA7F1-9C00-91DD-09A9-83E557C82F0E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03E7EC6-5417-82F1-A201-878127249F77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CBBFA4-6A62-3721-ED83-FE63F4B62B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390" y="1583317"/>
            <a:ext cx="2782252" cy="3827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742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7B7CF04-B00F-2E1E-3981-66099653A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Wigilia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2"/>
            <a:ext cx="7956479" cy="46152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W grudniu 1940 r. mama nie poszła do pracy, żeby przygotować coś na wigilię. Naczelnik przyszedł, aresztował mamę i zaprowadził do aresztu na </a:t>
            </a:r>
            <a:r>
              <a:rPr lang="pl-PL" dirty="0" err="1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uczastku</a:t>
            </a: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20. Ja przyniosłem obiad ze stołówki. Tata wrócił </a:t>
            </a:r>
            <a:b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z pracy, a mamy nie ma. Milicja zwolniła mamę z aresztu w nocy. Szła 3 km torem kolejowym. Przyszła około północy. Była radość! Tak minął pierwszy rok (1940) na zesłaniu.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F3DEF62-8C8E-6792-7468-4F05779387FD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FC11DB-BBB3-A8F4-0072-BBBBC747DD99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471F30B-ECB1-3184-3930-A7843C01CA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781" y="1825625"/>
            <a:ext cx="2573116" cy="3539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146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2DCBD27-7F57-C70D-C8A2-F4EDC5148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Choroby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285"/>
            <a:ext cx="7299994" cy="477967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Stołówka nie dysponowała świeżymi warzywami. Otrzymywała tylko suszoną marchew i cebulę. Z braku witamin, zesłańcy chorowali na </a:t>
            </a:r>
            <a:r>
              <a:rPr lang="pl-PL" dirty="0" err="1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cyngę</a:t>
            </a: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, przy której zęby były tak rozluźnione w dziąsłach, że sprawiały kłopot z gryzieniem chleba.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1D298C6-AC68-2E67-1104-685161A0E3FB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F51FD70-4C96-F951-E9DD-C8FBD5CA671A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23214D-4A08-ED13-F08F-F0BBF52F2E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39" y="740230"/>
            <a:ext cx="3462716" cy="4885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55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B4EF9B9-F964-EB77-9A68-C0616E761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709"/>
            <a:ext cx="6977089" cy="566325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Z głodu zwiększyła się śmiertelność </a:t>
            </a:r>
            <a:b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w obozie. Choroba rozpoczynała się od opuchlizny nóg, zaczynając od stóp </a:t>
            </a:r>
            <a:b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 posuwając się w górę. Pierwsze oznaki tej choroby były wyrokiem śmierci. Lekarstwa na to w tamtych warunkach nie było.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FE4A585-F04B-E51D-452B-DEA3C3AA7720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B93EAA1-DBFF-B5B1-A20D-EB7704534FA6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394A1D6-69B1-998A-48EF-3574821FAF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831" y="852755"/>
            <a:ext cx="3561627" cy="4899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12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0781743-69CC-A31D-4CE9-1A665DE4D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Szpitalik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24"/>
            <a:ext cx="6333162" cy="46358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W ostatniej fazie tej choroby tj. na kilka dni przed śmiercią zabierano „chorego” do tzw. Szpitalika znajdującego się w </a:t>
            </a:r>
            <a:r>
              <a:rPr lang="pl-PL" dirty="0" err="1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pasiołku</a:t>
            </a: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nr 20, oddalonego o 3 km. Obsługiwał on wszystkie </a:t>
            </a:r>
            <a:r>
              <a:rPr lang="pl-PL" dirty="0" err="1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pasiołki</a:t>
            </a: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należące do obozu pracy </a:t>
            </a:r>
            <a:r>
              <a:rPr lang="pl-PL" dirty="0" err="1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Suchona</a:t>
            </a: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EA3B23B-F3A8-3DD2-0AF2-FEF918E8D439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EC9BF35-A342-9355-484C-C116DF6EEEE3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4E285A6-FA98-2555-8ACA-E1BAC10F61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758" y="1690688"/>
            <a:ext cx="4272142" cy="3857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17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2EE4E9A-47E9-7C9A-70B8-1F5D8C4B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34388"/>
            <a:ext cx="7319481" cy="54425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Szpitalik składał się z jednego małego pokoju z pięcioma łóżkami. Obsługiwany był przez jednego lekarza i pielęgniarkę, którzy dysponowali jedynie środkiem do dezynfekcji skaleczeń.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1B15712-3E1D-F9BB-9FD9-E74FF2D955DD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6FDBF11-CC00-7291-24F4-C2665FDCB4E7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F86B8BB-1F67-29AD-3439-9466C2D202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713" y="422683"/>
            <a:ext cx="3382766" cy="544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175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65C27F5-6C50-B508-E813-436E8A35B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Cmentarz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87274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Nie był to cmentarzyk z prawdziwego zdarzenia, ale miejsce wolne od drzew, położone między torem kolejowym, a lasem. Tata zabierał mnie na wszystkie pogrzeby osób zmarłych na naszym </a:t>
            </a:r>
            <a:r>
              <a:rPr lang="pl-PL" dirty="0" err="1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pasiołku</a:t>
            </a: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. Dzieci przed pogrzebem wykopywały dół. Następnego dnia przywieziono ciało </a:t>
            </a:r>
            <a:b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w skrzyni zbitej z desek.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C6CC30A-4AA8-243A-1F79-0C3D3F525F22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5A82325-01E3-16AA-E404-316DC883D41F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197FE2-8219-78DE-9809-71220CAD77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836" y="2284089"/>
            <a:ext cx="4388267" cy="2646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05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CCE9E56-35CB-AEFF-88C8-438E4372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Wojna niemiecko-sowiecka (1941)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1243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Po wybuchu wojny niemiecko-sowieckiej sytuacja żywnościowa mocno się pogorszyła. Perspektywy przetrwania były znikome ze względu na warunki pogodowe, żywnościowe, brak ciepłej odzieży i stan zdrowotny zesłańców.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E68A6E5-9D6F-3CE8-A5AF-F6ACE6D39F2B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7FBE8AF-6445-6109-2DD2-4E6079C950DA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D2E95C-7562-3AD4-E23E-146739A8C3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917" y="2230474"/>
            <a:ext cx="4422636" cy="3184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86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AD20E11-33D1-7501-5A51-5D52B82BA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Rozporządzenie Stalina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1398"/>
            <a:ext cx="8250311" cy="462556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Naczelnik naszego </a:t>
            </a:r>
            <a:r>
              <a:rPr lang="pl-PL" dirty="0" err="1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pasiołka</a:t>
            </a: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rano, przed pracą zwołał spotkanie z pracującymi. Odbyło się ono na moście kolejowym nad rzeczką, przez który chodziło się do pracy w tajdze. Naczelnik odczytał rozporządzenie Stalina stwierdzając, że jesteśmy już ludźmi wolnymi </a:t>
            </a:r>
            <a:b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 będziemy mogli dojechać w dowolne miejsce Związku Radzieckiego z wyjątkiem terenów zagrożonych wojną.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007BA95-A945-2BA6-8261-4974320E7257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FE0BC59-0DE4-8B52-09D3-DCC45062BDD3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E2D8265-FBA1-255E-2C06-BFC9082784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004" y="1825625"/>
            <a:ext cx="2492503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70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A724BEB-2BDC-6527-D5B0-C5930D02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222"/>
            <a:ext cx="7052353" cy="523174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Prezentacja oparta jest na losach świadka historii, Pana Zdzisława Rybczyńskiego, który wspomnienia swoje opisał w formie książki.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Jako tło prezentacji został użyty obraz „Pożegnanie Europy” </a:t>
            </a:r>
            <a:r>
              <a:rPr lang="pl-PL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Aleksandra Sochaczewskiego.</a:t>
            </a:r>
            <a:endParaRPr lang="pl-PL" dirty="0">
              <a:solidFill>
                <a:schemeClr val="bg1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D670204-6617-975D-498E-3995BF96C3BB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07B16A1-4E87-FFAA-0130-75823F6880CC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11" name="Obraz 10" descr="Obraz zawierający Ludzka twarz, portret, osoba, czarne i białe&#10;&#10;Opis wygenerowany automatycznie">
            <a:extLst>
              <a:ext uri="{FF2B5EF4-FFF2-40B4-BE49-F238E27FC236}">
                <a16:creationId xmlns:a16="http://schemas.microsoft.com/office/drawing/2014/main" id="{F839DE46-D117-852B-8E1C-41BEADF1A3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734" y="973476"/>
            <a:ext cx="3420109" cy="4704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34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2CC9E8C-97A0-6999-2D6C-1CF35736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757"/>
            <a:ext cx="10370906" cy="2373331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Dnia 25.09.1941 r. otrzymaliśmy przepustki do miejscowości Balcer. Wszystkim pracującym zesłańcom wypłacono kilkadziesiąt rubli na podróż i przewieziono do stacji kolejowej </a:t>
            </a:r>
            <a:r>
              <a:rPr lang="pl-PL" dirty="0" err="1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Iwoksza</a:t>
            </a: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…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A911195-7110-EEB8-6E9F-0A85CB9DDF37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F2F729B-0FF9-C85B-A7E6-5D8C189834FF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736E479-E03C-9262-A58B-22350C34C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532" y="2481437"/>
            <a:ext cx="7329755" cy="3274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23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lowany pamiętnik">
            <a:extLst>
              <a:ext uri="{FF2B5EF4-FFF2-40B4-BE49-F238E27FC236}">
                <a16:creationId xmlns:a16="http://schemas.microsoft.com/office/drawing/2014/main" id="{733FD221-4F86-989E-7CDB-A3A76F2A6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Pasiołek</a:t>
            </a: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, </a:t>
            </a:r>
            <a:r>
              <a:rPr lang="pl-P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Suchona</a:t>
            </a: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 od 1.03.1940 do 25.09.1941r.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98"/>
            <a:ext cx="6220146" cy="462556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bg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Bohaterami niniejszej prezentacji jest rodzina Rybczyńskich:</a:t>
            </a:r>
          </a:p>
          <a:p>
            <a:pPr algn="just"/>
            <a:r>
              <a:rPr lang="pl-PL" dirty="0">
                <a:solidFill>
                  <a:schemeClr val="bg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Maria (ur. W 1898 r.), </a:t>
            </a:r>
          </a:p>
          <a:p>
            <a:pPr algn="just"/>
            <a:r>
              <a:rPr lang="pl-PL" dirty="0">
                <a:solidFill>
                  <a:schemeClr val="bg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Roman (ur. w 1890 r.) oraz ich dzieci: </a:t>
            </a:r>
          </a:p>
          <a:p>
            <a:pPr lvl="1" algn="just"/>
            <a:r>
              <a:rPr lang="pl-PL" dirty="0">
                <a:solidFill>
                  <a:schemeClr val="bg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Zdzisław (ur. W 1890 r.), </a:t>
            </a:r>
          </a:p>
          <a:p>
            <a:pPr lvl="1" algn="just"/>
            <a:r>
              <a:rPr lang="pl-PL" dirty="0">
                <a:solidFill>
                  <a:schemeClr val="bg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Danuta i Krystyna (ur. w 1934 r.), </a:t>
            </a:r>
          </a:p>
          <a:p>
            <a:pPr lvl="1" algn="just"/>
            <a:r>
              <a:rPr lang="pl-PL" dirty="0">
                <a:solidFill>
                  <a:schemeClr val="bg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Zygmunt (ur. W 1937 r.)</a:t>
            </a:r>
          </a:p>
          <a:p>
            <a:pPr marL="457200" lvl="1" indent="0" algn="just">
              <a:buNone/>
            </a:pPr>
            <a:endParaRPr lang="pl-PL" dirty="0">
              <a:solidFill>
                <a:schemeClr val="bg1"/>
              </a:solidFill>
              <a:latin typeface="Aptos Serif" panose="020B0502040204020203" pitchFamily="18" charset="0"/>
              <a:cs typeface="Aptos Serif" panose="020B0502040204020203" pitchFamily="18" charset="0"/>
            </a:endParaRPr>
          </a:p>
          <a:p>
            <a:pPr marL="0" indent="0" algn="just">
              <a:buNone/>
            </a:pPr>
            <a:r>
              <a:rPr lang="pl-PL" dirty="0">
                <a:solidFill>
                  <a:schemeClr val="bg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Mieszkali w </a:t>
            </a:r>
            <a:r>
              <a:rPr lang="pl-PL" dirty="0" err="1">
                <a:solidFill>
                  <a:schemeClr val="bg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Ułanówce</a:t>
            </a:r>
            <a:r>
              <a:rPr lang="pl-PL" dirty="0">
                <a:solidFill>
                  <a:schemeClr val="bg1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, powiecie Włodzimierz Wołyński. 10.02.1940 r. zostali zesłani na Syberię. Tu przebywali 1,5 roku.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3F57889-7731-730C-75F5-0EEC043F5A88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4756BA-31BE-2016-4851-956E79B2EE14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6" name="Obraz 5" descr="Obraz zawierający tekst, diagram, mapa&#10;&#10;Opis wygenerowany automatycznie">
            <a:extLst>
              <a:ext uri="{FF2B5EF4-FFF2-40B4-BE49-F238E27FC236}">
                <a16:creationId xmlns:a16="http://schemas.microsoft.com/office/drawing/2014/main" id="{97249EF0-459E-AC87-A1CE-CF96FF2C4C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528" y="1690688"/>
            <a:ext cx="4607435" cy="3783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88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A1D0849-E4E9-A05D-9923-EA0CF0EF3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Nasz barak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996"/>
            <a:ext cx="6976576" cy="490296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22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„Umieszczono nas w baraku przypominającym dom jednorodzinny… Zbudowany był z okrągłych bali </a:t>
            </a:r>
            <a:b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 uszczelniony mchem. W domu znajdowała się sień, mały wąski pokój oraz duża izba poprzegradzana deskami </a:t>
            </a:r>
            <a:b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z pryczami z desek do spania. W obu pomieszczeniach były murowane kuchnie z dużym blatem żeliwnym… Barak był pełen pluskiew. W nocy spadały z sufitu i piły polską krew.”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BF8C214-AD4A-E0C0-2AA1-27D6BF44DF32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D44B2A-4777-CDE2-4B29-BCDF3740871E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6" name="Obraz 5" descr="Obraz zawierający tekst, Prostokąt, pismo odręczne, Plan&#10;&#10;Opis wygenerowany automatycznie">
            <a:extLst>
              <a:ext uri="{FF2B5EF4-FFF2-40B4-BE49-F238E27FC236}">
                <a16:creationId xmlns:a16="http://schemas.microsoft.com/office/drawing/2014/main" id="{68677593-D16D-C1B5-8B43-02469F97F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694" y="2100896"/>
            <a:ext cx="3735388" cy="2325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67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D46C694-3303-F334-9155-3B251882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Plan </a:t>
            </a:r>
            <a:r>
              <a:rPr lang="pl-P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Suchony</a:t>
            </a: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 – odcinek 14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7A69CD1-B3C2-4CB9-F213-874B7E9C705A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098FEBF-95C7-6ECC-DF29-050F83285F59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7" name="Obraz 6" descr="Obraz zawierający szkic, rysowanie, tekst&#10;&#10;Opis wygenerowany automatycznie">
            <a:extLst>
              <a:ext uri="{FF2B5EF4-FFF2-40B4-BE49-F238E27FC236}">
                <a16:creationId xmlns:a16="http://schemas.microsoft.com/office/drawing/2014/main" id="{08B18D35-19C9-0DED-0F93-229DCC9CC8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97801"/>
            <a:ext cx="6398512" cy="4367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77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304CA13-D645-9F11-3E7D-B78A9FAC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Rozlokowanie i odprawa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1112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Po rozlokowaniu wszystkich zesłańców naczelnik obozu zwołał odprawę, na której oświadczył wszystkim: </a:t>
            </a:r>
            <a:r>
              <a:rPr lang="pl-PL" i="1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Tu będziecie żyć, pracować i umierać </a:t>
            </a:r>
            <a:br>
              <a:rPr lang="pl-PL" i="1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pl-PL" i="1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 nie myślcie, że kiedykolwiek wrócicie do Polski.</a:t>
            </a: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Przydzielił wszystkim zadania. Pracujący dostali waciaki, walonki i czapki uszanki.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3168C59-C7E8-F7AD-4300-BEC219D4F069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3AFFA2-9A46-D590-A15E-B6A3AEE44AB5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9BB27C3-1D4F-85FE-3A86-1B1868734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931" y="1991600"/>
            <a:ext cx="4290737" cy="3071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08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002D0F3-E225-8EB6-324F-BE5F559D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Praca…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9" y="1551398"/>
            <a:ext cx="7058347" cy="462556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Kobiety odcinały gałęzie, przecinały piłami płatowymi odpowiednie długości. Gałęzie odciąganie były na bok </a:t>
            </a:r>
            <a:b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 palone. Kłody drzew przeciągane były końmi do toru kolejowego, ładowane na wagony i drezyną przewożone do węzła kolejowego. Rozładowywane były na placu, gdzie najsilniejsi mężczyźni ponownie ładowali kloce na duże pulmanowskie platformy, skąd zabierał je parowóz.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EF44D3A-49C0-4656-5552-3A1B71915ECC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7664DA7-2724-F989-FAD5-545FBA3EDC0C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6511DFA-651E-2622-1F60-863EE3BCB6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937" y="1902621"/>
            <a:ext cx="4072828" cy="2915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04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F48E525-CA96-01D6-1F54-3790A121D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„Wynagrodzenie” za pracę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5376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Za pracę otrzymywano 80 dag chleba, choć trudno to było nazwać chlebem. Czarny, gliniany kawałek „pieczywa”, który do jedzenia nadawał się dopiero pokrojony </a:t>
            </a:r>
            <a:b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 opieczony na blacie kuchni. Biały chleb był tylko na sowieckie święta państwowe.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B3E63AA-16D5-4048-2E3B-BDBFF077582A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4A4EE39-27CE-66F8-A799-CA36A724DFE0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15FF3F0-1150-42BA-4570-11A178FA9D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320" y="1243171"/>
            <a:ext cx="3406936" cy="4166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04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16AD4B-8546-F70C-4888-F7D85394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DA0A82-28E5-E3D5-4EEA-2580D57F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„Menu”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22335-AF92-352E-082F-1E545EA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49"/>
            <a:ext cx="7705311" cy="473881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Obiad składał się z zupy, na ogół rybnej. Były też rozwodnione kapuśniaki lub krupniki. Na drugie danie był kawałek ryby z ziemniakami lub kaszą, </a:t>
            </a:r>
            <a:b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a rano i wieczorem kawa zbożowa. Dzieci i starcy otrzymywali połowę racji. W przypadku, gdy pracownik nie był w stanie wykonywać ustalonej normy, obniżano rację chleba do 60 dag.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FFD12A8-560C-5238-2652-569D981B4D5C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41300">
              <a:schemeClr val="bg1">
                <a:alpha val="5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AD14AEA-22A8-4F0A-2E8A-894BC6537F1D}"/>
              </a:ext>
            </a:extLst>
          </p:cNvPr>
          <p:cNvSpPr txBox="1"/>
          <p:nvPr/>
        </p:nvSpPr>
        <p:spPr>
          <a:xfrm>
            <a:off x="2424702" y="6176963"/>
            <a:ext cx="10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Ludzkich cierpień nie da się opisać… Chcąc je zrozumieć, trzeba je przeżyć.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 Rybczyński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074B2AB-AA57-0A40-EB37-AD188C93D6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631" y="1438149"/>
            <a:ext cx="283294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33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1337</Words>
  <Application>Microsoft Office PowerPoint</Application>
  <PresentationFormat>Panoramiczny</PresentationFormat>
  <Paragraphs>66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Aptos</vt:lpstr>
      <vt:lpstr>Aptos Black</vt:lpstr>
      <vt:lpstr>Aptos Display</vt:lpstr>
      <vt:lpstr>Aptos Serif</vt:lpstr>
      <vt:lpstr>Arial</vt:lpstr>
      <vt:lpstr>Motyw pakietu Office</vt:lpstr>
      <vt:lpstr>WSPOMNIENIA ZE WSCHODU Zdzisław Rybczyński</vt:lpstr>
      <vt:lpstr>Prezentacja programu PowerPoint</vt:lpstr>
      <vt:lpstr>Pasiołek, Suchona od 1.03.1940 do 25.09.1941r.</vt:lpstr>
      <vt:lpstr>Nasz barak</vt:lpstr>
      <vt:lpstr>Plan Suchony – odcinek 14</vt:lpstr>
      <vt:lpstr>Rozlokowanie i odprawa</vt:lpstr>
      <vt:lpstr>Praca…</vt:lpstr>
      <vt:lpstr>„Wynagrodzenie” za pracę</vt:lpstr>
      <vt:lpstr>„Menu”</vt:lpstr>
      <vt:lpstr>Klimat</vt:lpstr>
      <vt:lpstr>Wiara…</vt:lpstr>
      <vt:lpstr>Wigilia</vt:lpstr>
      <vt:lpstr>Choroby</vt:lpstr>
      <vt:lpstr>Prezentacja programu PowerPoint</vt:lpstr>
      <vt:lpstr>Szpitalik</vt:lpstr>
      <vt:lpstr>Prezentacja programu PowerPoint</vt:lpstr>
      <vt:lpstr>Cmentarz</vt:lpstr>
      <vt:lpstr>Wojna niemiecko-sowiecka (1941)</vt:lpstr>
      <vt:lpstr>Rozporządzenie Stalina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„Ludzkich cierpień nie da się opisać… Chcąc je zrozumieć, trzeba je przeżyć.”  Świadkowie historii – Zdzisław Rybczyński</dc:title>
  <dc:creator>3et Karol Nucia KN1449@zs1.lublin.eu</dc:creator>
  <cp:lastModifiedBy>3et Karol Nucia KN1449@zs1.lublin.eu</cp:lastModifiedBy>
  <cp:revision>45</cp:revision>
  <dcterms:created xsi:type="dcterms:W3CDTF">2024-03-22T17:42:48Z</dcterms:created>
  <dcterms:modified xsi:type="dcterms:W3CDTF">2024-03-24T18:54:22Z</dcterms:modified>
</cp:coreProperties>
</file>