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00" r:id="rId1"/>
  </p:sldMasterIdLst>
  <p:notesMasterIdLst>
    <p:notesMasterId r:id="rId50"/>
  </p:notesMasterIdLst>
  <p:sldIdLst>
    <p:sldId id="320" r:id="rId2"/>
    <p:sldId id="262" r:id="rId3"/>
    <p:sldId id="283" r:id="rId4"/>
    <p:sldId id="287" r:id="rId5"/>
    <p:sldId id="284" r:id="rId6"/>
    <p:sldId id="290" r:id="rId7"/>
    <p:sldId id="293" r:id="rId8"/>
    <p:sldId id="289" r:id="rId9"/>
    <p:sldId id="294" r:id="rId10"/>
    <p:sldId id="288" r:id="rId11"/>
    <p:sldId id="273" r:id="rId12"/>
    <p:sldId id="272" r:id="rId13"/>
    <p:sldId id="276" r:id="rId14"/>
    <p:sldId id="277" r:id="rId15"/>
    <p:sldId id="278" r:id="rId16"/>
    <p:sldId id="281" r:id="rId17"/>
    <p:sldId id="297" r:id="rId18"/>
    <p:sldId id="313" r:id="rId19"/>
    <p:sldId id="306" r:id="rId20"/>
    <p:sldId id="261" r:id="rId21"/>
    <p:sldId id="260" r:id="rId22"/>
    <p:sldId id="314" r:id="rId23"/>
    <p:sldId id="258" r:id="rId24"/>
    <p:sldId id="298" r:id="rId25"/>
    <p:sldId id="315" r:id="rId26"/>
    <p:sldId id="275" r:id="rId27"/>
    <p:sldId id="274" r:id="rId28"/>
    <p:sldId id="310" r:id="rId29"/>
    <p:sldId id="312" r:id="rId30"/>
    <p:sldId id="299" r:id="rId31"/>
    <p:sldId id="279" r:id="rId32"/>
    <p:sldId id="282" r:id="rId33"/>
    <p:sldId id="307" r:id="rId34"/>
    <p:sldId id="302" r:id="rId35"/>
    <p:sldId id="316" r:id="rId36"/>
    <p:sldId id="300" r:id="rId37"/>
    <p:sldId id="311" r:id="rId38"/>
    <p:sldId id="264" r:id="rId39"/>
    <p:sldId id="265" r:id="rId40"/>
    <p:sldId id="304" r:id="rId41"/>
    <p:sldId id="267" r:id="rId42"/>
    <p:sldId id="266" r:id="rId43"/>
    <p:sldId id="296" r:id="rId44"/>
    <p:sldId id="319" r:id="rId45"/>
    <p:sldId id="303" r:id="rId46"/>
    <p:sldId id="268" r:id="rId47"/>
    <p:sldId id="308" r:id="rId48"/>
    <p:sldId id="286" r:id="rId4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2E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2D35F9-0F66-3242-3692-8836F9CA0C6D}" v="1354" dt="2021-10-25T21:47:04.863"/>
    <p1510:client id="{255590FE-7E30-4035-F9E9-BD709DE871C6}" v="1480" dt="2021-10-29T20:44:21.541"/>
    <p1510:client id="{02F7E90E-4FAC-1B1B-891C-2197BC12E6B0}" v="112" dt="2021-10-21T19:33:05.642"/>
    <p1510:client id="{D99C4262-2469-B63B-DDFB-3239E6C476A9}" v="1968" dt="2021-10-31T11:50:21.535"/>
    <p1510:client id="{17CF3452-F0EE-01E5-7DFF-AF8BDFE95820}" v="8333" dt="2021-10-30T18:39:27.472"/>
    <p1510:client id="{031D53B3-EF1E-A713-4BC3-C3E86FAC9933}" v="1745" dt="2021-10-28T21:49:51.002"/>
    <p1510:client id="{DD079C18-FE46-B305-F44C-FCE66CDDD4D6}" v="1760" dt="2021-10-23T18:58:08.401"/>
    <p1510:client id="{1B395766-2283-65EB-EA4E-7D445EF8B3E5}" v="1232" dt="2021-10-30T09:38:11.233"/>
    <p1510:client id="{126218D5-D1DF-021D-D3B3-2427F699E23C}" v="446" dt="2021-10-31T13:10:16.567"/>
    <p1510:client id="{CB835D59-A040-4639-9122-B1E257043D87}" v="144" dt="2021-10-19T19:49:22.670"/>
    <p1510:client id="{167C3943-129A-355C-2E1C-B0B4B8E470D4}" v="153" dt="2021-10-27T21:24:13.036"/>
    <p1510:client id="{38DFF150-476E-3A59-F722-E67AE4F23F85}" v="212" dt="2021-10-23T15:59:46.534"/>
    <p1510:client id="{2AACC3E6-7A88-5738-6D44-2FC569C4365A}" v="426" dt="2021-10-24T20:39:09.755"/>
    <p1510:client id="{3109757F-8896-E2A5-187F-D03949BB85FA}" v="121" dt="2021-10-23T08:24:46.953"/>
    <p1510:client id="{35588C6D-8EBB-38D8-4546-4410B48836D1}" v="1300" dt="2021-10-24T19:58:28.644"/>
    <p1510:client id="{48CF1488-7CE8-485C-E0A2-183EADA5BA1F}" v="278" dt="2021-10-23T20:45:01.379"/>
    <p1510:client id="{6234F19E-16B2-3989-D05D-5B6792C6637E}" v="2423" dt="2021-10-26T21:33:38.661"/>
    <p1510:client id="{724308A2-F423-76BC-B7A8-CDBF4744CA59}" v="2247" dt="2021-10-24T17:07:39.633"/>
    <p1510:client id="{7F18C209-8B8B-5BC6-4C6B-B9AFF4C0EFAA}" v="266" dt="2021-10-31T08:02:00.061"/>
    <p1510:client id="{9C483DD8-22B2-BD92-4E68-87A1347E7872}" v="16" dt="2021-10-31T12:09:51.464"/>
    <p1510:client id="{ABBBA22F-3AA5-4535-39AB-1574CF3DFEFA}" v="236" dt="2021-10-30T07:42:08.649"/>
    <p1510:client id="{C747B97A-6DC9-8DE1-657E-E304C5A60537}" v="49" dt="2021-10-31T12:06:19.552"/>
    <p1510:client id="{EC2CF8DD-8BB0-F5DA-7DEA-008AB9E25962}" v="13" dt="2021-10-27T19:49:12.5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89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F79576-5660-4AE1-9A5F-936AE90CF593}" type="datetimeFigureOut">
              <a:rPr lang="pl-PL" smtClean="0"/>
              <a:t>2021-11-01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71F7D-3787-4107-B4B2-85DD0E02CB2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0085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671F7D-3787-4107-B4B2-85DD0E02CB20}" type="slidenum">
              <a:rPr lang="pl-PL" smtClean="0"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3206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27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00"/>
    </mc:Choice>
    <mc:Fallback xmlns="">
      <p:transition spd="slow" advTm="4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66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00"/>
    </mc:Choice>
    <mc:Fallback xmlns="">
      <p:transition spd="slow" advTm="4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71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00"/>
    </mc:Choice>
    <mc:Fallback xmlns="">
      <p:transition spd="slow" advTm="4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27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00"/>
    </mc:Choice>
    <mc:Fallback xmlns="">
      <p:transition spd="slow" advTm="4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0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00"/>
    </mc:Choice>
    <mc:Fallback xmlns="">
      <p:transition spd="slow" advTm="4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5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00"/>
    </mc:Choice>
    <mc:Fallback xmlns="">
      <p:transition spd="slow" advTm="4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39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00"/>
    </mc:Choice>
    <mc:Fallback xmlns="">
      <p:transition spd="slow" advTm="4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00"/>
    </mc:Choice>
    <mc:Fallback xmlns="">
      <p:transition spd="slow" advTm="4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3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00"/>
    </mc:Choice>
    <mc:Fallback xmlns="">
      <p:transition spd="slow" advTm="4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80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00"/>
    </mc:Choice>
    <mc:Fallback xmlns="">
      <p:transition spd="slow" advTm="4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19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00"/>
    </mc:Choice>
    <mc:Fallback xmlns="">
      <p:transition spd="slow" advTm="4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09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5000"/>
    </mc:Choice>
    <mc:Fallback xmlns="">
      <p:transition spd="slow" advTm="4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olska1918-89.pl/mapy/index.html" TargetMode="External"/><Relationship Id="rId2" Type="http://schemas.openxmlformats.org/officeDocument/2006/relationships/hyperlink" Target="https://www.blendspace.com/lessons/KS5ky7s2TrOk3A/zmiany-granic-i-przesiedlenia-ludnosci-po-ii-wojnie-swiatowej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1" name="Rectangle 120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D7428AF6-36BE-4516-BA76-0C7E13678D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119" b="26923"/>
          <a:stretch/>
        </p:blipFill>
        <p:spPr>
          <a:xfrm>
            <a:off x="20" y="655"/>
            <a:ext cx="8115280" cy="4468659"/>
          </a:xfrm>
          <a:prstGeom prst="rect">
            <a:avLst/>
          </a:prstGeom>
        </p:spPr>
      </p:pic>
      <p:pic>
        <p:nvPicPr>
          <p:cNvPr id="5" name="Obraz 6" descr="Obraz zawierający tekst, osoba, pozujący, zewnętrzne&#10;&#10;Opis wygenerowany automatycznie">
            <a:extLst>
              <a:ext uri="{FF2B5EF4-FFF2-40B4-BE49-F238E27FC236}">
                <a16:creationId xmlns:a16="http://schemas.microsoft.com/office/drawing/2014/main" id="{647EF756-260F-44DF-AE43-F83B57A36B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58" r="-1" b="47157"/>
          <a:stretch/>
        </p:blipFill>
        <p:spPr>
          <a:xfrm>
            <a:off x="8115298" y="-6"/>
            <a:ext cx="4076702" cy="4468876"/>
          </a:xfrm>
          <a:prstGeom prst="rect">
            <a:avLst/>
          </a:prstGeom>
        </p:spPr>
      </p:pic>
      <p:sp>
        <p:nvSpPr>
          <p:cNvPr id="123" name="Rectangle 122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6372"/>
            <a:ext cx="12191998" cy="2390128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4464543"/>
            <a:ext cx="8115300" cy="23919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7D0659F6-0853-468D-B1B2-44FDBE98B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9269" y="4466372"/>
            <a:ext cx="12201266" cy="2390128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8" y="4466372"/>
            <a:ext cx="4081336" cy="2390128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977ACDD7-882D-4B81-A213-84C82B96B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4635" y="4486258"/>
            <a:ext cx="12194550" cy="1968154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D625ED14-F0D2-4FCA-87F3-4E3D2A03DF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4834054">
            <a:off x="6748954" y="2254165"/>
            <a:ext cx="3118759" cy="4639931"/>
          </a:xfrm>
          <a:custGeom>
            <a:avLst/>
            <a:gdLst>
              <a:gd name="connsiteX0" fmla="*/ 3118759 w 3118759"/>
              <a:gd name="connsiteY0" fmla="*/ 79510 h 4639931"/>
              <a:gd name="connsiteX1" fmla="*/ 1204940 w 3118759"/>
              <a:gd name="connsiteY1" fmla="*/ 4639931 h 4639931"/>
              <a:gd name="connsiteX2" fmla="*/ 1103495 w 3118759"/>
              <a:gd name="connsiteY2" fmla="*/ 4578302 h 4639931"/>
              <a:gd name="connsiteX3" fmla="*/ 0 w 3118759"/>
              <a:gd name="connsiteY3" fmla="*/ 2502877 h 4639931"/>
              <a:gd name="connsiteX4" fmla="*/ 2502877 w 3118759"/>
              <a:gd name="connsiteY4" fmla="*/ 0 h 4639931"/>
              <a:gd name="connsiteX5" fmla="*/ 3007294 w 3118759"/>
              <a:gd name="connsiteY5" fmla="*/ 50850 h 46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8759" h="4639931">
                <a:moveTo>
                  <a:pt x="3118759" y="79510"/>
                </a:moveTo>
                <a:lnTo>
                  <a:pt x="1204940" y="4639931"/>
                </a:lnTo>
                <a:lnTo>
                  <a:pt x="1103495" y="4578302"/>
                </a:lnTo>
                <a:cubicBezTo>
                  <a:pt x="437725" y="4128517"/>
                  <a:pt x="0" y="3366815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2675665" y="0"/>
                  <a:pt x="2844363" y="17509"/>
                  <a:pt x="3007294" y="50850"/>
                </a:cubicBezTo>
                <a:close/>
              </a:path>
            </a:pathLst>
          </a:custGeom>
          <a:gradFill>
            <a:gsLst>
              <a:gs pos="31000">
                <a:schemeClr val="accent1">
                  <a:alpha val="0"/>
                </a:schemeClr>
              </a:gs>
              <a:gs pos="85000">
                <a:schemeClr val="accent1">
                  <a:alpha val="17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1BDE66B-1072-467C-BA24-0A7CEDE05B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7573" y="4905953"/>
            <a:ext cx="9932691" cy="858742"/>
          </a:xfrm>
        </p:spPr>
        <p:txBody>
          <a:bodyPr anchor="ctr">
            <a:normAutofit/>
          </a:bodyPr>
          <a:lstStyle/>
          <a:p>
            <a:pPr algn="l"/>
            <a:r>
              <a:rPr lang="pl-PL" sz="4800">
                <a:solidFill>
                  <a:srgbClr val="FFFFFF"/>
                </a:solidFill>
                <a:latin typeface="Calibri"/>
                <a:ea typeface="+mj-lt"/>
                <a:cs typeface="+mj-lt"/>
              </a:rPr>
              <a:t>Anna Kucharska - wołyńska opowieść</a:t>
            </a:r>
            <a:endParaRPr lang="pl-PL" sz="4800">
              <a:solidFill>
                <a:srgbClr val="FFFFFF"/>
              </a:solidFill>
              <a:latin typeface="Calibri"/>
              <a:cs typeface="Calibri Light" panose="020F0302020204030204"/>
            </a:endParaRP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E9D248C-4410-4487-B0E2-816103D489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7570" y="5764694"/>
            <a:ext cx="9932690" cy="4366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pl-PL" sz="2000" dirty="0">
                <a:solidFill>
                  <a:srgbClr val="FFFFFF"/>
                </a:solidFill>
                <a:ea typeface="+mn-lt"/>
                <a:cs typeface="+mn-lt"/>
              </a:rPr>
              <a:t>Karol Kosiaty</a:t>
            </a:r>
          </a:p>
          <a:p>
            <a:pPr algn="l"/>
            <a:endParaRPr lang="pl-PL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28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000">
        <p14:reveal/>
      </p:transition>
    </mc:Choice>
    <mc:Fallback xmlns="">
      <p:transition spd="slow" advTm="4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8E53B445-2A88-4D30-93DA-6024274452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91" t="50129" r="1578" b="1876"/>
          <a:stretch/>
        </p:blipFill>
        <p:spPr>
          <a:xfrm rot="16560000">
            <a:off x="7328082" y="1234088"/>
            <a:ext cx="5383840" cy="3536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Obraz 6" descr="Obraz zawierający tkanina&#10;&#10;Opis wygenerowany automatycznie">
            <a:extLst>
              <a:ext uri="{FF2B5EF4-FFF2-40B4-BE49-F238E27FC236}">
                <a16:creationId xmlns:a16="http://schemas.microsoft.com/office/drawing/2014/main" id="{85550D6A-7405-4981-BDA6-081A97E6D7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-265"/>
          <a:stretch/>
        </p:blipFill>
        <p:spPr>
          <a:xfrm>
            <a:off x="0" y="15441"/>
            <a:ext cx="3055994" cy="4661728"/>
          </a:xfrm>
          <a:prstGeom prst="rect">
            <a:avLst/>
          </a:prstGeom>
        </p:spPr>
      </p:pic>
      <p:pic>
        <p:nvPicPr>
          <p:cNvPr id="5" name="Obraz 5" descr="Obraz zawierający tekst, materiały budowlane&#10;&#10;Opis wygenerowany automatycznie">
            <a:extLst>
              <a:ext uri="{FF2B5EF4-FFF2-40B4-BE49-F238E27FC236}">
                <a16:creationId xmlns:a16="http://schemas.microsoft.com/office/drawing/2014/main" id="{C5724B35-7E0B-4AD2-A8D5-887DF4721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840000">
            <a:off x="2656280" y="-420366"/>
            <a:ext cx="3549228" cy="4365521"/>
          </a:xfrm>
          <a:prstGeom prst="rect">
            <a:avLst/>
          </a:prstGeom>
        </p:spPr>
      </p:pic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DB30594D-2BEE-4203-B6A0-93B0B8CA49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 rot="5400000">
            <a:off x="3029276" y="169118"/>
            <a:ext cx="5032669" cy="4994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E056563A-08DE-416F-9983-FB1E7A24CE0B}"/>
              </a:ext>
            </a:extLst>
          </p:cNvPr>
          <p:cNvSpPr txBox="1"/>
          <p:nvPr/>
        </p:nvSpPr>
        <p:spPr>
          <a:xfrm>
            <a:off x="-10971" y="4307837"/>
            <a:ext cx="3207046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/>
              <a:t>Józef Kucharski, Wołyń 1943 rok</a:t>
            </a:r>
            <a:endParaRPr lang="pl-PL">
              <a:cs typeface="Calibri"/>
            </a:endParaRP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DE27817-F5B0-4416-86B8-C37DE4DD6207}"/>
              </a:ext>
            </a:extLst>
          </p:cNvPr>
          <p:cNvSpPr txBox="1"/>
          <p:nvPr/>
        </p:nvSpPr>
        <p:spPr>
          <a:xfrm rot="10800000" flipV="1">
            <a:off x="-54399" y="5231185"/>
            <a:ext cx="9725551" cy="1754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>
                <a:cs typeface="Calibri"/>
              </a:rPr>
              <a:t>1. Legitymacja członkowska Józefa Kucharskiego, potwierdzająca przynależność do Centralnego Towarzystwa Organizacji i Kółek Rolniczych jako członka Kółka Rolniczego w Nowej Dąbrowie, gminie </a:t>
            </a:r>
            <a:r>
              <a:rPr lang="pl-PL" dirty="0" err="1">
                <a:cs typeface="Calibri"/>
              </a:rPr>
              <a:t>Hołoby</a:t>
            </a:r>
            <a:r>
              <a:rPr lang="pl-PL" dirty="0">
                <a:cs typeface="Calibri"/>
              </a:rPr>
              <a:t>, okręgu kowelskim, województwie wołyńskim, wydana 22 stycznia 1939 roku.</a:t>
            </a:r>
            <a:endParaRPr lang="pl-PL" dirty="0"/>
          </a:p>
          <a:p>
            <a:r>
              <a:rPr lang="pl-PL" dirty="0">
                <a:cs typeface="Calibri"/>
              </a:rPr>
              <a:t>2. Legitymacja członkowska Józefa Kucharskiego, potwierdzająca przynależność do Wołyńskiego Związku Hodowców Koni w Łucku, Koła Powiatowego w </a:t>
            </a:r>
            <a:r>
              <a:rPr lang="pl-PL" dirty="0" err="1">
                <a:cs typeface="Calibri"/>
              </a:rPr>
              <a:t>Turzysku</a:t>
            </a:r>
            <a:r>
              <a:rPr lang="pl-PL" dirty="0">
                <a:cs typeface="Calibri"/>
              </a:rPr>
              <a:t>, </a:t>
            </a:r>
            <a:r>
              <a:rPr lang="pl-PL" dirty="0">
                <a:ea typeface="+mn-lt"/>
                <a:cs typeface="+mn-lt"/>
              </a:rPr>
              <a:t>wydana 5 lutego 1938 roku</a:t>
            </a:r>
            <a:r>
              <a:rPr lang="pl-PL" dirty="0">
                <a:cs typeface="Calibri"/>
              </a:rPr>
              <a:t>, </a:t>
            </a:r>
            <a:br>
              <a:rPr lang="pl-PL" dirty="0">
                <a:cs typeface="Calibri"/>
              </a:rPr>
            </a:br>
            <a:r>
              <a:rPr lang="pl-PL" dirty="0">
                <a:cs typeface="Calibri"/>
              </a:rPr>
              <a:t>Kolonia Nowa Dąbrowa, Gmina </a:t>
            </a:r>
            <a:r>
              <a:rPr lang="pl-PL" dirty="0" err="1">
                <a:cs typeface="Calibri"/>
              </a:rPr>
              <a:t>Hołoby</a:t>
            </a:r>
            <a:r>
              <a:rPr lang="pl-PL" dirty="0"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243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000">
        <p14:reveal/>
      </p:transition>
    </mc:Choice>
    <mc:Fallback xmlns="">
      <p:transition spd="slow" advTm="4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7">
            <a:extLst>
              <a:ext uri="{FF2B5EF4-FFF2-40B4-BE49-F238E27FC236}">
                <a16:creationId xmlns:a16="http://schemas.microsoft.com/office/drawing/2014/main" id="{99192C51-B764-4A9B-9587-5EF8B628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E9D4DB8-386B-4023-ACCD-C260AEC56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79" y="867380"/>
            <a:ext cx="5708501" cy="529001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pl-PL" sz="2000" dirty="0">
                <a:ea typeface="+mn-lt"/>
                <a:cs typeface="+mn-lt"/>
              </a:rPr>
              <a:t>Spokojne życie na Wołyniu przerwała II wojna światowa, która w Polsce zaczęła się </a:t>
            </a:r>
            <a:br>
              <a:rPr lang="pl-PL" sz="2000" dirty="0">
                <a:ea typeface="+mn-lt"/>
                <a:cs typeface="+mn-lt"/>
              </a:rPr>
            </a:br>
            <a:r>
              <a:rPr lang="pl-PL" sz="2000" dirty="0">
                <a:ea typeface="+mn-lt"/>
                <a:cs typeface="+mn-lt"/>
              </a:rPr>
              <a:t>1 września 1939 roku. </a:t>
            </a:r>
          </a:p>
          <a:p>
            <a:pPr marL="0" indent="0">
              <a:buNone/>
            </a:pPr>
            <a:r>
              <a:rPr lang="pl-PL" sz="2000" dirty="0">
                <a:ea typeface="+mn-lt"/>
                <a:cs typeface="+mn-lt"/>
              </a:rPr>
              <a:t>Od zachodu na Polskę napadły Niemcy, rządzone przez Hitlera, a dwa tygodnie później od wschodu </a:t>
            </a:r>
            <a:br>
              <a:rPr lang="pl-PL" sz="2000" dirty="0">
                <a:ea typeface="+mn-lt"/>
                <a:cs typeface="+mn-lt"/>
              </a:rPr>
            </a:br>
            <a:r>
              <a:rPr lang="pl-PL" sz="2000" dirty="0">
                <a:ea typeface="+mn-lt"/>
                <a:cs typeface="+mn-lt"/>
              </a:rPr>
              <a:t>17 września 1939 roku Związek Radziecki pod wodzą Stalina. </a:t>
            </a:r>
            <a:endParaRPr lang="pl-PL" sz="2000" dirty="0">
              <a:cs typeface="Calibri"/>
            </a:endParaRPr>
          </a:p>
          <a:p>
            <a:pPr marL="0" indent="0">
              <a:buNone/>
            </a:pPr>
            <a:r>
              <a:rPr lang="pl-PL" sz="2000" dirty="0">
                <a:ea typeface="+mn-lt"/>
                <a:cs typeface="+mn-lt"/>
              </a:rPr>
              <a:t>Polska została podzielona na dwie części. Granica biegła na rzece Bug. Wołyń pozostał po stronie Związku Radzieckiego. </a:t>
            </a:r>
            <a:endParaRPr lang="pl-PL" sz="2000" dirty="0">
              <a:cs typeface="Calibri"/>
            </a:endParaRPr>
          </a:p>
          <a:p>
            <a:pPr marL="0" indent="0">
              <a:buNone/>
            </a:pPr>
            <a:r>
              <a:rPr lang="pl-PL" sz="2000" dirty="0">
                <a:ea typeface="+mn-lt"/>
                <a:cs typeface="+mn-lt"/>
              </a:rPr>
              <a:t>W czerwcu 1941 roku Hitler zaatakował Związek Radziecki. Wołyń został zajęty przez Niemców. </a:t>
            </a:r>
            <a:endParaRPr lang="pl-PL" sz="2000" dirty="0">
              <a:cs typeface="Calibri"/>
            </a:endParaRPr>
          </a:p>
          <a:p>
            <a:pPr marL="0" indent="0">
              <a:buNone/>
            </a:pPr>
            <a:r>
              <a:rPr lang="pl-PL" sz="2000" dirty="0">
                <a:ea typeface="+mn-lt"/>
                <a:cs typeface="+mn-lt"/>
              </a:rPr>
              <a:t>Na przełomie 1941 i 1942 roku zaczęły się masowe mordy ludności żydowskiej Wołynia dokonywane przez Niemców przy aktywnej współpracy ukraińskiej policji. </a:t>
            </a:r>
            <a:endParaRPr lang="pl-PL" sz="2000" dirty="0">
              <a:cs typeface="Calibri" panose="020F0502020204030204"/>
            </a:endParaRPr>
          </a:p>
        </p:txBody>
      </p:sp>
      <p:pic>
        <p:nvPicPr>
          <p:cNvPr id="2" name="Obraz 3" descr="Obraz zawierający mapa&#10;&#10;Opis wygenerowany automatycznie">
            <a:extLst>
              <a:ext uri="{FF2B5EF4-FFF2-40B4-BE49-F238E27FC236}">
                <a16:creationId xmlns:a16="http://schemas.microsoft.com/office/drawing/2014/main" id="{C58AB33C-A401-4667-B398-493D29E6E2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32" r="1802"/>
          <a:stretch/>
        </p:blipFill>
        <p:spPr>
          <a:xfrm>
            <a:off x="5784692" y="73007"/>
            <a:ext cx="6002844" cy="671050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00837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000">
        <p14:reveal/>
      </p:transition>
    </mc:Choice>
    <mc:Fallback xmlns="">
      <p:transition spd="slow" advTm="4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FC808E9-C724-4DFA-9270-54F0AD749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628" y="144387"/>
            <a:ext cx="10769600" cy="2125299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pl-PL" sz="2400" dirty="0" err="1">
                <a:ea typeface="+mn-lt"/>
                <a:cs typeface="+mn-lt"/>
              </a:rPr>
              <a:t>Hołoby</a:t>
            </a:r>
            <a:r>
              <a:rPr lang="pl-PL" sz="2400" dirty="0">
                <a:ea typeface="+mn-lt"/>
                <a:cs typeface="+mn-lt"/>
              </a:rPr>
              <a:t> położone w województwie wołyńskim, powiecie kowelskim były większą wsią. </a:t>
            </a:r>
            <a:br>
              <a:rPr lang="pl-PL" sz="2400" dirty="0">
                <a:ea typeface="+mn-lt"/>
                <a:cs typeface="+mn-lt"/>
              </a:rPr>
            </a:br>
            <a:r>
              <a:rPr lang="pl-PL" sz="2400" dirty="0">
                <a:ea typeface="+mn-lt"/>
                <a:cs typeface="+mn-lt"/>
              </a:rPr>
              <a:t>Polacy stanowili w niej jedną piątą ogółu mieszkańców. </a:t>
            </a:r>
            <a:br>
              <a:rPr lang="pl-PL" sz="2400" dirty="0">
                <a:ea typeface="+mn-lt"/>
                <a:cs typeface="+mn-lt"/>
              </a:rPr>
            </a:br>
            <a:r>
              <a:rPr lang="pl-PL" sz="2400" dirty="0">
                <a:ea typeface="+mn-lt"/>
                <a:cs typeface="+mn-lt"/>
              </a:rPr>
              <a:t>Do 1942 roku w miejscowości tej żyło około 50 rodzin żydowskich. </a:t>
            </a:r>
            <a:endParaRPr lang="pl-PL" dirty="0">
              <a:cs typeface="Calibri"/>
            </a:endParaRPr>
          </a:p>
          <a:p>
            <a:pPr marL="0" indent="0">
              <a:buNone/>
            </a:pPr>
            <a:r>
              <a:rPr lang="pl-PL" sz="2400" dirty="0">
                <a:ea typeface="+mn-lt"/>
                <a:cs typeface="+mn-lt"/>
              </a:rPr>
              <a:t>Do września 1942 roku w </a:t>
            </a:r>
            <a:r>
              <a:rPr lang="pl-PL" sz="2400" dirty="0" err="1">
                <a:ea typeface="+mn-lt"/>
                <a:cs typeface="+mn-lt"/>
              </a:rPr>
              <a:t>Hołobach</a:t>
            </a:r>
            <a:r>
              <a:rPr lang="pl-PL" sz="2400" dirty="0">
                <a:ea typeface="+mn-lt"/>
                <a:cs typeface="+mn-lt"/>
              </a:rPr>
              <a:t> mieszkała żydowska rodzina </a:t>
            </a:r>
            <a:r>
              <a:rPr lang="pl-PL" sz="2400" dirty="0" err="1">
                <a:ea typeface="+mn-lt"/>
                <a:cs typeface="+mn-lt"/>
              </a:rPr>
              <a:t>Bunis</a:t>
            </a:r>
            <a:r>
              <a:rPr lang="pl-PL" sz="2400" dirty="0">
                <a:ea typeface="+mn-lt"/>
                <a:cs typeface="+mn-lt"/>
              </a:rPr>
              <a:t>. Z całej rodziny pożogę wojenną przeżyły jedynie siostry Rachela i Pinia </a:t>
            </a:r>
            <a:r>
              <a:rPr lang="pl-PL" sz="2400" dirty="0" err="1">
                <a:ea typeface="+mn-lt"/>
                <a:cs typeface="+mn-lt"/>
              </a:rPr>
              <a:t>Bunis</a:t>
            </a:r>
            <a:r>
              <a:rPr lang="pl-PL" sz="2400" dirty="0">
                <a:ea typeface="+mn-lt"/>
                <a:cs typeface="+mn-lt"/>
              </a:rPr>
              <a:t>. </a:t>
            </a:r>
            <a:endParaRPr lang="pl-PL" sz="2400">
              <a:ea typeface="+mn-lt"/>
              <a:cs typeface="+mn-lt"/>
            </a:endParaRPr>
          </a:p>
          <a:p>
            <a:pPr marL="0" indent="0">
              <a:buNone/>
            </a:pPr>
            <a:r>
              <a:rPr lang="pl-PL" sz="2400" dirty="0">
                <a:ea typeface="+mn-lt"/>
                <a:cs typeface="+mn-lt"/>
              </a:rPr>
              <a:t>Anna i Józef Kucharscy byli pierwszymi osobami, które pomogły siostrom </a:t>
            </a:r>
            <a:r>
              <a:rPr lang="pl-PL" sz="2400" dirty="0" err="1">
                <a:ea typeface="+mn-lt"/>
                <a:cs typeface="+mn-lt"/>
              </a:rPr>
              <a:t>Bunis</a:t>
            </a:r>
            <a:r>
              <a:rPr lang="pl-PL" sz="2400" dirty="0">
                <a:ea typeface="+mn-lt"/>
                <a:cs typeface="+mn-lt"/>
              </a:rPr>
              <a:t> w przetrwaniu wojny.</a:t>
            </a:r>
            <a:endParaRPr lang="pl-PL" sz="2400" dirty="0">
              <a:cs typeface="Calibri"/>
            </a:endParaRPr>
          </a:p>
        </p:txBody>
      </p:sp>
      <p:pic>
        <p:nvPicPr>
          <p:cNvPr id="4" name="Obraz 4" descr="Obraz zawierający tekst, drzewo, roślina&#10;&#10;Opis wygenerowany automatycznie">
            <a:extLst>
              <a:ext uri="{FF2B5EF4-FFF2-40B4-BE49-F238E27FC236}">
                <a16:creationId xmlns:a16="http://schemas.microsoft.com/office/drawing/2014/main" id="{49B3D8CD-B02E-4B8E-92DB-52C41B12A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964464" y="1518865"/>
            <a:ext cx="4391698" cy="59068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az 5" descr="Obraz zawierający tekst, książka&#10;&#10;Opis wygenerowany automatycznie">
            <a:extLst>
              <a:ext uri="{FF2B5EF4-FFF2-40B4-BE49-F238E27FC236}">
                <a16:creationId xmlns:a16="http://schemas.microsoft.com/office/drawing/2014/main" id="{8349D98E-75BF-48CB-8CA0-1BAF73012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11505" y="1498818"/>
            <a:ext cx="4378491" cy="59337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AA50A647-66C7-4DAD-81AD-65CB347FCAEF}"/>
              </a:ext>
            </a:extLst>
          </p:cNvPr>
          <p:cNvSpPr txBox="1"/>
          <p:nvPr/>
        </p:nvSpPr>
        <p:spPr>
          <a:xfrm>
            <a:off x="3687341" y="6265858"/>
            <a:ext cx="4662311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>
                <a:cs typeface="Calibri"/>
              </a:rPr>
              <a:t>Pocztówki z Hołób z czasów I wojny światowej</a:t>
            </a:r>
          </a:p>
        </p:txBody>
      </p:sp>
    </p:spTree>
    <p:extLst>
      <p:ext uri="{BB962C8B-B14F-4D97-AF65-F5344CB8AC3E}">
        <p14:creationId xmlns:p14="http://schemas.microsoft.com/office/powerpoint/2010/main" val="397478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000">
        <p14:reveal/>
      </p:transition>
    </mc:Choice>
    <mc:Fallback xmlns="">
      <p:transition spd="slow" advTm="4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60DAD80-C9C2-40FF-B672-8014446F0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471" y="754208"/>
            <a:ext cx="10620791" cy="5053300"/>
          </a:xfrm>
          <a:solidFill>
            <a:schemeClr val="bg1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sz="2400" dirty="0">
                <a:ea typeface="+mn-lt"/>
                <a:cs typeface="+mn-lt"/>
              </a:rPr>
              <a:t>Kiedy rodzina </a:t>
            </a:r>
            <a:r>
              <a:rPr lang="pl-PL" sz="2400" dirty="0" err="1">
                <a:ea typeface="+mn-lt"/>
                <a:cs typeface="+mn-lt"/>
              </a:rPr>
              <a:t>Bunis</a:t>
            </a:r>
            <a:r>
              <a:rPr lang="pl-PL" sz="2400" dirty="0">
                <a:ea typeface="+mn-lt"/>
                <a:cs typeface="+mn-lt"/>
              </a:rPr>
              <a:t> była skazana na zagładę ojciec Pini i Racheli powiedział córkom, aby poszły po pomoc i ratunek do Anny Kucharskiej. </a:t>
            </a:r>
            <a:endParaRPr lang="pl-PL" dirty="0">
              <a:cs typeface="Calibri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pl-PL" sz="2400" dirty="0">
                <a:ea typeface="+mn-lt"/>
                <a:cs typeface="+mn-lt"/>
              </a:rPr>
              <a:t>Pinia i Rachela </a:t>
            </a:r>
            <a:r>
              <a:rPr lang="pl-PL" sz="2400" dirty="0" err="1">
                <a:ea typeface="+mn-lt"/>
                <a:cs typeface="+mn-lt"/>
              </a:rPr>
              <a:t>Bunis</a:t>
            </a:r>
            <a:r>
              <a:rPr lang="pl-PL" sz="2400" dirty="0">
                <a:ea typeface="+mn-lt"/>
                <a:cs typeface="+mn-lt"/>
              </a:rPr>
              <a:t> przyszły do domu Anny i Józefa Kucharskich w Majdanku nocą. Anna Kucharska opowiadała, że zbudziło ją szczekanie, pilnującego domu psa </a:t>
            </a:r>
            <a:br>
              <a:rPr lang="pl-PL" sz="2400" dirty="0">
                <a:ea typeface="+mn-lt"/>
                <a:cs typeface="+mn-lt"/>
              </a:rPr>
            </a:br>
            <a:r>
              <a:rPr lang="pl-PL" sz="2400" dirty="0">
                <a:ea typeface="+mn-lt"/>
                <a:cs typeface="+mn-lt"/>
              </a:rPr>
              <a:t>i wołanie słowami „pani Kucharska”. Dzieci były głodne i zmarznięte. </a:t>
            </a:r>
            <a:endParaRPr lang="pl-PL" dirty="0">
              <a:ea typeface="+mn-lt"/>
              <a:cs typeface="+mn-lt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pl-PL" sz="2400" dirty="0">
                <a:ea typeface="+mn-lt"/>
                <a:cs typeface="+mn-lt"/>
              </a:rPr>
              <a:t>Nagłe przyjście dwóch dziewczynek żydowskich było dla Anny i Józefa Kucharskich ogromnym zaskoczeniem i zagrożeniem. Wiedzieli, że jakakolwiek pomoc dla Pini </a:t>
            </a:r>
            <a:br>
              <a:rPr lang="pl-PL" sz="2400" dirty="0">
                <a:ea typeface="+mn-lt"/>
                <a:cs typeface="+mn-lt"/>
              </a:rPr>
            </a:br>
            <a:r>
              <a:rPr lang="pl-PL" sz="2400" dirty="0">
                <a:ea typeface="+mn-lt"/>
                <a:cs typeface="+mn-lt"/>
              </a:rPr>
              <a:t>i Racheli grozi śmiercią im i wszystkim, którzy przebywali w tym czasie w domu.</a:t>
            </a:r>
            <a:endParaRPr lang="pl-PL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251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000">
        <p14:reveal/>
      </p:transition>
    </mc:Choice>
    <mc:Fallback xmlns="">
      <p:transition spd="slow" advTm="4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7B84BDD-6EAB-49D6-8A2D-DEA26927A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1412" y="918665"/>
            <a:ext cx="9962702" cy="5023539"/>
          </a:xfr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2400" dirty="0">
                <a:ea typeface="+mn-lt"/>
                <a:cs typeface="+mn-lt"/>
              </a:rPr>
              <a:t>Anna i Józef Kucharscy, wiedząc o ciągłym zagrożeniu ze strony Niemców </a:t>
            </a:r>
            <a:br>
              <a:rPr lang="pl-PL" sz="2400" dirty="0">
                <a:ea typeface="+mn-lt"/>
                <a:cs typeface="+mn-lt"/>
              </a:rPr>
            </a:br>
            <a:r>
              <a:rPr lang="pl-PL" sz="2400" dirty="0">
                <a:ea typeface="+mn-lt"/>
                <a:cs typeface="+mn-lt"/>
              </a:rPr>
              <a:t>i ukraińskich nacjonalistów, zdecydowali się pomóc Pini i Racheli. Udzielili </a:t>
            </a:r>
            <a:br>
              <a:rPr lang="pl-PL" sz="2400" dirty="0">
                <a:ea typeface="+mn-lt"/>
                <a:cs typeface="+mn-lt"/>
              </a:rPr>
            </a:br>
            <a:r>
              <a:rPr lang="pl-PL" sz="2400" dirty="0">
                <a:ea typeface="+mn-lt"/>
                <a:cs typeface="+mn-lt"/>
              </a:rPr>
              <a:t>im  schronienia w swoim domu. </a:t>
            </a:r>
            <a:endParaRPr lang="pl-PL" dirty="0">
              <a:cs typeface="Calibri" panose="020F0502020204030204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2400" dirty="0">
                <a:ea typeface="+mn-lt"/>
                <a:cs typeface="+mn-lt"/>
              </a:rPr>
              <a:t>Pinia i Rachela </a:t>
            </a:r>
            <a:r>
              <a:rPr lang="pl-PL" sz="2400" dirty="0" err="1">
                <a:ea typeface="+mn-lt"/>
                <a:cs typeface="+mn-lt"/>
              </a:rPr>
              <a:t>Bunis</a:t>
            </a:r>
            <a:r>
              <a:rPr lang="pl-PL" sz="2400" dirty="0">
                <a:ea typeface="+mn-lt"/>
                <a:cs typeface="+mn-lt"/>
              </a:rPr>
              <a:t> przez wiele miesięcy były ukrywane na poddaszu domu </a:t>
            </a:r>
            <a:br>
              <a:rPr lang="pl-PL" sz="2400" dirty="0">
                <a:ea typeface="+mn-lt"/>
                <a:cs typeface="+mn-lt"/>
              </a:rPr>
            </a:br>
            <a:r>
              <a:rPr lang="pl-PL" sz="2400" dirty="0">
                <a:ea typeface="+mn-lt"/>
                <a:cs typeface="+mn-lt"/>
              </a:rPr>
              <a:t>Anny i Józefa Kucharskich. Pobyt sióstr był utrzymywany w tajemnicy. 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2400" dirty="0">
                <a:ea typeface="+mn-lt"/>
                <a:cs typeface="+mn-lt"/>
              </a:rPr>
              <a:t>Anna Kucharska zanosiła im jedzenie, ubranie oraz pomagała w sprawach sanitarnych. Chociaż w domu, w czasie wojny były też inne osoby, zarówno </a:t>
            </a:r>
            <a:br>
              <a:rPr lang="pl-PL" sz="2400" dirty="0">
                <a:ea typeface="+mn-lt"/>
                <a:cs typeface="+mn-lt"/>
              </a:rPr>
            </a:br>
            <a:r>
              <a:rPr lang="pl-PL" sz="2400" dirty="0">
                <a:ea typeface="+mn-lt"/>
                <a:cs typeface="+mn-lt"/>
              </a:rPr>
              <a:t>z rodziny, jak i obce, nikt nie wiedział o ukrytych Pinii i Racheli. Chodziło o to, </a:t>
            </a:r>
            <a:br>
              <a:rPr lang="pl-PL" sz="2400" dirty="0">
                <a:ea typeface="+mn-lt"/>
                <a:cs typeface="+mn-lt"/>
              </a:rPr>
            </a:br>
            <a:r>
              <a:rPr lang="pl-PL" sz="2400" dirty="0">
                <a:ea typeface="+mn-lt"/>
                <a:cs typeface="+mn-lt"/>
              </a:rPr>
              <a:t>aby informacja o przebywaniu w domu sióstr nie została rozpowszechniona. </a:t>
            </a:r>
            <a:endParaRPr lang="pl-PL" sz="2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366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000">
        <p14:reveal/>
      </p:transition>
    </mc:Choice>
    <mc:Fallback xmlns="">
      <p:transition spd="slow" advTm="4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786A5B7-19A0-4A44-8003-832892F99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938" y="610787"/>
            <a:ext cx="11035145" cy="5771428"/>
          </a:xfr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2400" dirty="0">
                <a:ea typeface="+mn-lt"/>
                <a:cs typeface="+mn-lt"/>
              </a:rPr>
              <a:t>Polska była jedynym państwem na świecie w czasie II wojny światowej, gdzie za pomoc Żydom groziła kara śmierci. Rozporządzeniem Hansa Franka z października 1941 roku Niemcy wprowadzili karę śmierci dla Polaków, którzy udzielali schronienia Żydom. Stosowana była zasada odpowiedzialności zbiorowej. Za udzielone schronienie przeprowadzana była egzekucja całej polskiej rodziny i ukrywanych Żydów, palony był dobytek, czasem razem z ludźmi. Represjom nadawany był rozgłos tak, aby zastraszyć Polaków i zniechęcić do udzielania Żydom jakiejkolwiek pomocy. Karane były nawet takie formy pomocy jak dostarczenie żywności, odzieży i pomoc w transporcie. </a:t>
            </a:r>
            <a:endParaRPr lang="pl-PL" dirty="0">
              <a:cs typeface="Calibri" panose="020F0502020204030204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2400" dirty="0">
                <a:ea typeface="+mn-lt"/>
                <a:cs typeface="+mn-lt"/>
              </a:rPr>
              <a:t>Za pomoc Żydom zbiegłym z getta w </a:t>
            </a:r>
            <a:r>
              <a:rPr lang="pl-PL" sz="2400" dirty="0" err="1">
                <a:ea typeface="+mn-lt"/>
                <a:cs typeface="+mn-lt"/>
              </a:rPr>
              <a:t>Powursku</a:t>
            </a:r>
            <a:r>
              <a:rPr lang="pl-PL" sz="2400" dirty="0">
                <a:ea typeface="+mn-lt"/>
                <a:cs typeface="+mn-lt"/>
              </a:rPr>
              <a:t> na Wołyniu przeprowadzona została przez Niemców i policjantów ukraińskich pacyfikacja kolonii </a:t>
            </a:r>
            <a:r>
              <a:rPr lang="pl-PL" sz="2400" dirty="0" err="1">
                <a:ea typeface="+mn-lt"/>
                <a:cs typeface="+mn-lt"/>
              </a:rPr>
              <a:t>Berecz</a:t>
            </a:r>
            <a:r>
              <a:rPr lang="pl-PL" sz="2400" dirty="0">
                <a:ea typeface="+mn-lt"/>
                <a:cs typeface="+mn-lt"/>
              </a:rPr>
              <a:t>. </a:t>
            </a:r>
            <a:endParaRPr lang="pl-PL" sz="2400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4245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000">
        <p14:reveal/>
      </p:transition>
    </mc:Choice>
    <mc:Fallback xmlns="">
      <p:transition spd="slow" advTm="4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1C75AA2-2776-4D6F-BFC9-0C52D6321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2200" y="770810"/>
            <a:ext cx="10215418" cy="5310315"/>
          </a:xfrm>
          <a:solidFill>
            <a:schemeClr val="bg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sz="2400" dirty="0">
                <a:ea typeface="+mn-lt"/>
                <a:cs typeface="+mn-lt"/>
              </a:rPr>
              <a:t>Nasilające się napady ukraińskich nacjonalistów na polskie gospodarstwa spowodowały, że jesienią 1943 roku Anna i Józef Kucharscy przekazali siostry Rachelę i Pinię polskim partyzantom na Wołyniu w celu zorganizowania </a:t>
            </a:r>
            <a:br>
              <a:rPr lang="pl-PL" sz="2400" dirty="0">
                <a:ea typeface="+mn-lt"/>
                <a:cs typeface="+mn-lt"/>
              </a:rPr>
            </a:br>
            <a:r>
              <a:rPr lang="pl-PL" sz="2400" dirty="0">
                <a:ea typeface="+mn-lt"/>
                <a:cs typeface="+mn-lt"/>
              </a:rPr>
              <a:t>i przeprowadzenia do dalszej, bezpieczniejszej kryjówki.  </a:t>
            </a:r>
            <a:endParaRPr lang="pl-PL" dirty="0">
              <a:cs typeface="Calibri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pl-PL" sz="2400" dirty="0">
                <a:ea typeface="+mn-lt"/>
                <a:cs typeface="+mn-lt"/>
              </a:rPr>
              <a:t>O przekazaniu Pini i Racheli do polskiej partyzantki Anna Kucharska opowiadała wielokrotnie. Dała Racheli i Pini na drogę jedzenie, ubrania i kożuch, aby zwiększyć ich szanse na przeżycie zbliżających się mrozów. 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l-PL" sz="2400" dirty="0">
                <a:ea typeface="+mn-lt"/>
                <a:cs typeface="+mn-lt"/>
              </a:rPr>
              <a:t>Od tego czasu do wkroczenia na Wołyń Armii Czerwonej wiosną 1944 roku, </a:t>
            </a:r>
            <a:br>
              <a:rPr lang="pl-PL" sz="2400" dirty="0">
                <a:ea typeface="+mn-lt"/>
                <a:cs typeface="+mn-lt"/>
              </a:rPr>
            </a:br>
            <a:r>
              <a:rPr lang="pl-PL" sz="2400" dirty="0">
                <a:ea typeface="+mn-lt"/>
                <a:cs typeface="+mn-lt"/>
              </a:rPr>
              <a:t>kiedy doszło do zajęcia okolic Kowla, pozostało jeszcze około pół roku.</a:t>
            </a:r>
          </a:p>
        </p:txBody>
      </p:sp>
    </p:spTree>
    <p:extLst>
      <p:ext uri="{BB962C8B-B14F-4D97-AF65-F5344CB8AC3E}">
        <p14:creationId xmlns:p14="http://schemas.microsoft.com/office/powerpoint/2010/main" val="323508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000">
        <p14:reveal/>
      </p:transition>
    </mc:Choice>
    <mc:Fallback xmlns="">
      <p:transition spd="slow" advTm="4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2">
            <a:extLst>
              <a:ext uri="{FF2B5EF4-FFF2-40B4-BE49-F238E27FC236}">
                <a16:creationId xmlns:a16="http://schemas.microsoft.com/office/drawing/2014/main" id="{5A1D6500-F4F6-47E0-9891-62FDA3ED9B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44" b="35260"/>
          <a:stretch/>
        </p:blipFill>
        <p:spPr>
          <a:xfrm rot="10800000"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23B1143-5D25-4981-B885-519CE4ACC8C0}"/>
              </a:ext>
            </a:extLst>
          </p:cNvPr>
          <p:cNvSpPr txBox="1"/>
          <p:nvPr/>
        </p:nvSpPr>
        <p:spPr>
          <a:xfrm>
            <a:off x="6690783" y="1002165"/>
            <a:ext cx="5451291" cy="48594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en-US" sz="2000" dirty="0" err="1">
                <a:ea typeface="+mn-lt"/>
                <a:cs typeface="+mn-lt"/>
              </a:rPr>
              <a:t>Samodzielne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przeżycie</a:t>
            </a:r>
            <a:r>
              <a:rPr lang="en-US" sz="2000" dirty="0">
                <a:ea typeface="+mn-lt"/>
                <a:cs typeface="+mn-lt"/>
              </a:rPr>
              <a:t> Pini </a:t>
            </a:r>
            <a:r>
              <a:rPr lang="en-US" sz="2000" dirty="0" err="1">
                <a:ea typeface="+mn-lt"/>
                <a:cs typeface="+mn-lt"/>
              </a:rPr>
              <a:t>i</a:t>
            </a:r>
            <a:r>
              <a:rPr lang="en-US" sz="2000" dirty="0">
                <a:ea typeface="+mn-lt"/>
                <a:cs typeface="+mn-lt"/>
              </a:rPr>
              <a:t> Racheli w </a:t>
            </a:r>
            <a:r>
              <a:rPr lang="en-US" sz="2000" dirty="0" err="1">
                <a:ea typeface="+mn-lt"/>
                <a:cs typeface="+mn-lt"/>
              </a:rPr>
              <a:t>lesie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nie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było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możliwe</a:t>
            </a:r>
            <a:r>
              <a:rPr lang="en-US" sz="2000" dirty="0">
                <a:ea typeface="+mn-lt"/>
                <a:cs typeface="+mn-lt"/>
              </a:rPr>
              <a:t>. </a:t>
            </a:r>
            <a:endParaRPr lang="pl-PL" dirty="0">
              <a:cs typeface="Calibri" panose="020F0502020204030204"/>
            </a:endParaRPr>
          </a:p>
          <a:p>
            <a:pPr>
              <a:lnSpc>
                <a:spcPct val="150000"/>
              </a:lnSpc>
              <a:spcBef>
                <a:spcPts val="1000"/>
              </a:spcBef>
              <a:spcAft>
                <a:spcPts val="600"/>
              </a:spcAft>
            </a:pPr>
            <a:r>
              <a:rPr lang="en-US" sz="2000" dirty="0">
                <a:ea typeface="+mn-lt"/>
                <a:cs typeface="+mn-lt"/>
              </a:rPr>
              <a:t>W </a:t>
            </a:r>
            <a:r>
              <a:rPr lang="en-US" sz="2000" dirty="0" err="1">
                <a:ea typeface="+mn-lt"/>
                <a:cs typeface="+mn-lt"/>
              </a:rPr>
              <a:t>opracowaniu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wydanym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przez</a:t>
            </a:r>
            <a:r>
              <a:rPr lang="en-US" sz="2000" dirty="0">
                <a:ea typeface="+mn-lt"/>
                <a:cs typeface="+mn-lt"/>
              </a:rPr>
              <a:t> Yad Vashem „The Encyclopedia of the Righteous Among the Nations Rescuers of Jews during the Holocaust Poland</a:t>
            </a:r>
            <a:r>
              <a:rPr lang="pl-PL" sz="2000" dirty="0">
                <a:ea typeface="+mn-lt"/>
                <a:cs typeface="+mn-lt"/>
              </a:rPr>
              <a:t>”</a:t>
            </a:r>
            <a:r>
              <a:rPr lang="en-US" sz="2000" dirty="0">
                <a:ea typeface="+mn-lt"/>
                <a:cs typeface="+mn-lt"/>
              </a:rPr>
              <a:t>,  </a:t>
            </a:r>
            <a:r>
              <a:rPr lang="en-US" sz="2000" dirty="0" err="1">
                <a:ea typeface="+mn-lt"/>
                <a:cs typeface="+mn-lt"/>
              </a:rPr>
              <a:t>zostało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opisane</a:t>
            </a:r>
            <a:r>
              <a:rPr lang="en-US" sz="2000" dirty="0">
                <a:ea typeface="+mn-lt"/>
                <a:cs typeface="+mn-lt"/>
              </a:rPr>
              <a:t>, </a:t>
            </a:r>
            <a:r>
              <a:rPr lang="en-US" sz="2000" dirty="0" err="1">
                <a:ea typeface="+mn-lt"/>
                <a:cs typeface="+mn-lt"/>
              </a:rPr>
              <a:t>że</a:t>
            </a:r>
            <a:r>
              <a:rPr lang="en-US" sz="2000" dirty="0">
                <a:ea typeface="+mn-lt"/>
                <a:cs typeface="+mn-lt"/>
              </a:rPr>
              <a:t> Anna Kucharska </a:t>
            </a:r>
            <a:r>
              <a:rPr lang="en-US" sz="2000" dirty="0" err="1">
                <a:ea typeface="+mn-lt"/>
                <a:cs typeface="+mn-lt"/>
              </a:rPr>
              <a:t>znalazła</a:t>
            </a:r>
            <a:r>
              <a:rPr lang="en-US" sz="2000" dirty="0">
                <a:ea typeface="+mn-lt"/>
                <a:cs typeface="+mn-lt"/>
              </a:rPr>
              <a:t> Pini </a:t>
            </a:r>
            <a:r>
              <a:rPr lang="en-US" sz="2000" dirty="0" err="1">
                <a:ea typeface="+mn-lt"/>
                <a:cs typeface="+mn-lt"/>
              </a:rPr>
              <a:t>i</a:t>
            </a:r>
            <a:r>
              <a:rPr lang="en-US" sz="2000" dirty="0">
                <a:ea typeface="+mn-lt"/>
                <a:cs typeface="+mn-lt"/>
              </a:rPr>
              <a:t> Racheli </a:t>
            </a:r>
            <a:r>
              <a:rPr lang="en-US" sz="2000" dirty="0" err="1">
                <a:ea typeface="+mn-lt"/>
                <a:cs typeface="+mn-lt"/>
              </a:rPr>
              <a:t>dalszą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kryjówkę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przed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opuszczeniem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jej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domu</a:t>
            </a:r>
            <a:r>
              <a:rPr lang="en-US" sz="2000" dirty="0">
                <a:ea typeface="+mn-lt"/>
                <a:cs typeface="+mn-lt"/>
              </a:rPr>
              <a:t>. </a:t>
            </a:r>
            <a:r>
              <a:rPr lang="en-US" sz="2000" dirty="0" err="1">
                <a:ea typeface="+mn-lt"/>
                <a:cs typeface="+mn-lt"/>
              </a:rPr>
              <a:t>Ukrywane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przez</a:t>
            </a:r>
            <a:r>
              <a:rPr lang="en-US" sz="2000" dirty="0">
                <a:ea typeface="+mn-lt"/>
                <a:cs typeface="+mn-lt"/>
              </a:rPr>
              <a:t> </a:t>
            </a:r>
            <a:br>
              <a:rPr lang="en-US" sz="2000" dirty="0">
                <a:ea typeface="+mn-lt"/>
                <a:cs typeface="+mn-lt"/>
              </a:rPr>
            </a:br>
            <a:r>
              <a:rPr lang="en-US" sz="2000" dirty="0" err="1">
                <a:ea typeface="+mn-lt"/>
                <a:cs typeface="+mn-lt"/>
              </a:rPr>
              <a:t>Annę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i</a:t>
            </a:r>
            <a:r>
              <a:rPr lang="en-US" sz="2000" dirty="0">
                <a:ea typeface="+mn-lt"/>
                <a:cs typeface="+mn-lt"/>
              </a:rPr>
              <a:t> Józefa </a:t>
            </a:r>
            <a:r>
              <a:rPr lang="en-US" sz="2000" dirty="0" err="1">
                <a:ea typeface="+mn-lt"/>
                <a:cs typeface="+mn-lt"/>
              </a:rPr>
              <a:t>Kucharskich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dirty="0" err="1">
                <a:ea typeface="+mn-lt"/>
                <a:cs typeface="+mn-lt"/>
              </a:rPr>
              <a:t>siostry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zostały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przez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partyzantów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przeprowadzone</a:t>
            </a:r>
            <a:r>
              <a:rPr lang="en-US" sz="2000" dirty="0">
                <a:ea typeface="+mn-lt"/>
                <a:cs typeface="+mn-lt"/>
              </a:rPr>
              <a:t> do </a:t>
            </a:r>
            <a:r>
              <a:rPr lang="en-US" sz="2000" dirty="0" err="1">
                <a:ea typeface="+mn-lt"/>
                <a:cs typeface="+mn-lt"/>
              </a:rPr>
              <a:t>nowej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kryjówki</a:t>
            </a:r>
            <a:r>
              <a:rPr lang="en-US" sz="2000" dirty="0">
                <a:ea typeface="+mn-lt"/>
                <a:cs typeface="+mn-lt"/>
              </a:rPr>
              <a:t>. </a:t>
            </a:r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771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000">
        <p14:reveal/>
      </p:transition>
    </mc:Choice>
    <mc:Fallback xmlns="">
      <p:transition spd="slow" advTm="4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4EF7AA2-BFE5-45D7-A99D-B1337CCFA3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2471" y="59170"/>
            <a:ext cx="5479218" cy="564430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pl-PL" sz="2000" dirty="0">
                <a:ea typeface="+mn-lt"/>
                <a:cs typeface="+mn-lt"/>
              </a:rPr>
              <a:t>W czasie wołyńskiej rzezi zginęło wiele osób z rodziny </a:t>
            </a:r>
            <a:br>
              <a:rPr lang="pl-PL" sz="2000" dirty="0">
                <a:ea typeface="+mn-lt"/>
                <a:cs typeface="+mn-lt"/>
              </a:rPr>
            </a:br>
            <a:r>
              <a:rPr lang="pl-PL" sz="2000" dirty="0">
                <a:ea typeface="+mn-lt"/>
                <a:cs typeface="+mn-lt"/>
              </a:rPr>
              <a:t>i znajomych Anny Kucharskiej.</a:t>
            </a:r>
            <a:endParaRPr lang="pl-PL" sz="2000" dirty="0">
              <a:cs typeface="Calibri" panose="020F0502020204030204"/>
            </a:endParaRPr>
          </a:p>
        </p:txBody>
      </p:sp>
      <p:pic>
        <p:nvPicPr>
          <p:cNvPr id="5" name="Obraz 8" descr="Obraz zawierający tekst, podłoże, tablica, stare&#10;&#10;Opis wygenerowany automatycznie">
            <a:extLst>
              <a:ext uri="{FF2B5EF4-FFF2-40B4-BE49-F238E27FC236}">
                <a16:creationId xmlns:a16="http://schemas.microsoft.com/office/drawing/2014/main" id="{AEE67350-C7E1-4FDC-BCD1-0123D4B05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948539" y="1102441"/>
            <a:ext cx="6045199" cy="3848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 descr="Obraz zawierający tekst, stare, różny, kilka&#10;&#10;Opis wygenerowany automatycznie">
            <a:extLst>
              <a:ext uri="{FF2B5EF4-FFF2-40B4-BE49-F238E27FC236}">
                <a16:creationId xmlns:a16="http://schemas.microsoft.com/office/drawing/2014/main" id="{F0B5D849-E602-4069-AFBB-47F9F8094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324410" y="-357581"/>
            <a:ext cx="5550854" cy="7751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96B6CFC3-216C-4AF2-BC9B-C6FE6C769ACA}"/>
              </a:ext>
            </a:extLst>
          </p:cNvPr>
          <p:cNvSpPr txBox="1"/>
          <p:nvPr/>
        </p:nvSpPr>
        <p:spPr>
          <a:xfrm>
            <a:off x="206404" y="5657671"/>
            <a:ext cx="3735312" cy="120032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>
                <a:ea typeface="+mn-lt"/>
                <a:cs typeface="+mn-lt"/>
              </a:rPr>
              <a:t>Kołki 30 maja 1929 roku, od lewej Wiktoria Bober. Była nauczycielką, </a:t>
            </a:r>
            <a:br>
              <a:rPr lang="pl-PL" dirty="0">
                <a:ea typeface="+mn-lt"/>
                <a:cs typeface="+mn-lt"/>
              </a:rPr>
            </a:br>
            <a:r>
              <a:rPr lang="pl-PL" dirty="0">
                <a:ea typeface="+mn-lt"/>
                <a:cs typeface="+mn-lt"/>
              </a:rPr>
              <a:t>została zamordowana w czasie wołyńskiej rzezi.</a:t>
            </a:r>
            <a:endParaRPr lang="pl-PL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45C5141-D8B0-419C-877C-E91213FE4086}"/>
              </a:ext>
            </a:extLst>
          </p:cNvPr>
          <p:cNvSpPr txBox="1"/>
          <p:nvPr/>
        </p:nvSpPr>
        <p:spPr>
          <a:xfrm>
            <a:off x="4298412" y="5832763"/>
            <a:ext cx="7592286" cy="92333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>
                <a:ea typeface="+mn-lt"/>
                <a:cs typeface="+mn-lt"/>
              </a:rPr>
              <a:t>Stara Dąbrowa, 13 czerwca 1935 roku, wśród grona pedagogicznego nauczyciele od lewej: Irena </a:t>
            </a:r>
            <a:r>
              <a:rPr lang="pl-PL" dirty="0" err="1">
                <a:ea typeface="+mn-lt"/>
                <a:cs typeface="+mn-lt"/>
              </a:rPr>
              <a:t>Paszkowiczowa</a:t>
            </a:r>
            <a:r>
              <a:rPr lang="pl-PL" dirty="0">
                <a:ea typeface="+mn-lt"/>
                <a:cs typeface="+mn-lt"/>
              </a:rPr>
              <a:t>, </a:t>
            </a:r>
            <a:r>
              <a:rPr lang="pl-PL" dirty="0" err="1">
                <a:ea typeface="+mn-lt"/>
                <a:cs typeface="+mn-lt"/>
              </a:rPr>
              <a:t>Klimiuk</a:t>
            </a:r>
            <a:r>
              <a:rPr lang="pl-PL" dirty="0">
                <a:ea typeface="+mn-lt"/>
                <a:cs typeface="+mn-lt"/>
              </a:rPr>
              <a:t>, </a:t>
            </a:r>
            <a:r>
              <a:rPr lang="pl-PL" dirty="0" err="1">
                <a:ea typeface="+mn-lt"/>
                <a:cs typeface="+mn-lt"/>
              </a:rPr>
              <a:t>Korchmanowa</a:t>
            </a:r>
            <a:r>
              <a:rPr lang="pl-PL" dirty="0">
                <a:ea typeface="+mn-lt"/>
                <a:cs typeface="+mn-lt"/>
              </a:rPr>
              <a:t>, </a:t>
            </a:r>
            <a:r>
              <a:rPr lang="pl-PL" dirty="0" err="1">
                <a:ea typeface="+mn-lt"/>
                <a:cs typeface="+mn-lt"/>
              </a:rPr>
              <a:t>Korchman</a:t>
            </a:r>
            <a:r>
              <a:rPr lang="pl-PL" dirty="0">
                <a:ea typeface="+mn-lt"/>
                <a:cs typeface="+mn-lt"/>
              </a:rPr>
              <a:t>. W czasie  rzezi na Wołyniu zostali zamordowani nauczyciele </a:t>
            </a:r>
            <a:r>
              <a:rPr lang="pl-PL" dirty="0" err="1">
                <a:ea typeface="+mn-lt"/>
                <a:cs typeface="+mn-lt"/>
              </a:rPr>
              <a:t>Korchman</a:t>
            </a:r>
            <a:r>
              <a:rPr lang="pl-PL" dirty="0">
                <a:ea typeface="+mn-lt"/>
                <a:cs typeface="+mn-lt"/>
              </a:rPr>
              <a:t> i </a:t>
            </a:r>
            <a:r>
              <a:rPr lang="pl-PL" dirty="0" err="1">
                <a:ea typeface="+mn-lt"/>
                <a:cs typeface="+mn-lt"/>
              </a:rPr>
              <a:t>Klimiuk</a:t>
            </a:r>
            <a:r>
              <a:rPr lang="pl-PL" dirty="0">
                <a:ea typeface="+mn-lt"/>
                <a:cs typeface="+mn-lt"/>
              </a:rPr>
              <a:t>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6470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000">
        <p14:reveal/>
      </p:transition>
    </mc:Choice>
    <mc:Fallback xmlns="">
      <p:transition spd="slow" advTm="4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93094DA-74ED-4C09-99E4-C4AABE76D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8142"/>
            <a:ext cx="10515600" cy="4351338"/>
          </a:xfr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pl-PL" dirty="0">
                <a:solidFill>
                  <a:schemeClr val="tx1"/>
                </a:solidFill>
                <a:ea typeface="+mn-lt"/>
                <a:cs typeface="+mn-lt"/>
              </a:rPr>
              <a:t>Od stycznia do października 1944 roku Armia Czerwona zajęła wschodnią część II Rzeczypospolitej. </a:t>
            </a:r>
            <a:endParaRPr lang="pl-PL">
              <a:solidFill>
                <a:schemeClr val="tx1"/>
              </a:solidFill>
              <a:cs typeface="Calibri" panose="020F0502020204030204"/>
            </a:endParaRPr>
          </a:p>
          <a:p>
            <a:pPr marL="0" indent="0">
              <a:spcBef>
                <a:spcPts val="0"/>
              </a:spcBef>
              <a:buNone/>
            </a:pPr>
            <a:endParaRPr lang="pl-PL" dirty="0">
              <a:solidFill>
                <a:schemeClr val="tx1"/>
              </a:solidFill>
              <a:ea typeface="+mn-lt"/>
              <a:cs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pl-PL" dirty="0">
                <a:solidFill>
                  <a:schemeClr val="tx1"/>
                </a:solidFill>
                <a:ea typeface="+mn-lt"/>
                <a:cs typeface="+mn-lt"/>
              </a:rPr>
              <a:t>27 lipca 1944 roku rząd radziecki i PKWN podpisały porozumienie </a:t>
            </a:r>
            <a:br>
              <a:rPr lang="pl-PL" dirty="0">
                <a:solidFill>
                  <a:schemeClr val="tx1"/>
                </a:solidFill>
                <a:ea typeface="+mn-lt"/>
                <a:cs typeface="+mn-lt"/>
              </a:rPr>
            </a:br>
            <a:r>
              <a:rPr lang="pl-PL" dirty="0">
                <a:solidFill>
                  <a:schemeClr val="tx1"/>
                </a:solidFill>
                <a:ea typeface="+mn-lt"/>
                <a:cs typeface="+mn-lt"/>
              </a:rPr>
              <a:t>o wyznaczeniu granicy polsko-radzieckiej wzdłuż tzw. linii Curzona. </a:t>
            </a:r>
            <a:endParaRPr lang="pl-PL">
              <a:solidFill>
                <a:schemeClr val="tx1"/>
              </a:solidFill>
              <a:cs typeface="Calibri" panose="020F0502020204030204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pl-PL" dirty="0">
                <a:solidFill>
                  <a:schemeClr val="tx1"/>
                </a:solidFill>
                <a:ea typeface="+mn-lt"/>
                <a:cs typeface="+mn-lt"/>
              </a:rPr>
              <a:t>Na mocy porozumienia zawartego w Jałcie w 1945 roku pomiędzy </a:t>
            </a:r>
            <a:br>
              <a:rPr lang="pl-PL" dirty="0">
                <a:solidFill>
                  <a:schemeClr val="tx1"/>
                </a:solidFill>
                <a:ea typeface="+mn-lt"/>
                <a:cs typeface="+mn-lt"/>
              </a:rPr>
            </a:br>
            <a:r>
              <a:rPr lang="pl-PL" dirty="0">
                <a:solidFill>
                  <a:schemeClr val="tx1"/>
                </a:solidFill>
                <a:ea typeface="+mn-lt"/>
                <a:cs typeface="+mn-lt"/>
              </a:rPr>
              <a:t>J. Stalinem (ZSRR), W. Churchillem (Wielka Brytania) i F. Rooseveltem (USA), Wołyń został włączony do Związku Radzieckiego, a granicę Polski przesunięto na rzekę Bug.   </a:t>
            </a:r>
            <a:endParaRPr lang="pl-PL">
              <a:solidFill>
                <a:schemeClr val="tx1"/>
              </a:solidFill>
              <a:cs typeface="Calibri" panose="020F0502020204030204"/>
            </a:endParaRPr>
          </a:p>
          <a:p>
            <a:pPr marL="0" indent="0">
              <a:spcBef>
                <a:spcPts val="0"/>
              </a:spcBef>
              <a:buNone/>
            </a:pPr>
            <a:endParaRPr lang="pl-PL" dirty="0">
              <a:solidFill>
                <a:schemeClr val="tx1"/>
              </a:solidFill>
              <a:ea typeface="+mn-lt"/>
              <a:cs typeface="+mn-lt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pl-PL" dirty="0">
                <a:solidFill>
                  <a:schemeClr val="tx1"/>
                </a:solidFill>
                <a:ea typeface="+mn-lt"/>
                <a:cs typeface="+mn-lt"/>
              </a:rPr>
              <a:t>Polska utraciła  na rzecz ZSRR 1/3 swojego terytorium sprzed II wojny światowej, tzw. Kresy Wschodnie, w tym Wołyń. </a:t>
            </a:r>
            <a:endParaRPr lang="pl-PL" dirty="0">
              <a:solidFill>
                <a:schemeClr val="tx1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1380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000">
        <p14:reveal/>
      </p:transition>
    </mc:Choice>
    <mc:Fallback xmlns="">
      <p:transition spd="slow" advTm="4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5" name="Rectangle 86">
            <a:extLst>
              <a:ext uri="{FF2B5EF4-FFF2-40B4-BE49-F238E27FC236}">
                <a16:creationId xmlns:a16="http://schemas.microsoft.com/office/drawing/2014/main" id="{98C94856-200D-405A-AB35-F9553D46E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B166E3B9-FAF2-4243-9384-B245907A74A2}"/>
              </a:ext>
            </a:extLst>
          </p:cNvPr>
          <p:cNvSpPr txBox="1"/>
          <p:nvPr/>
        </p:nvSpPr>
        <p:spPr>
          <a:xfrm>
            <a:off x="605277" y="662400"/>
            <a:ext cx="6015897" cy="149213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>
              <a:latin typeface="+mj-lt"/>
              <a:ea typeface="+mj-ea"/>
              <a:cs typeface="Calibri Ligh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494AF61-276E-411C-8E39-863EE3823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676" y="728201"/>
            <a:ext cx="6694553" cy="566645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000" dirty="0"/>
              <a:t>Anna Kucharska z </a:t>
            </a:r>
            <a:r>
              <a:rPr lang="en-US" sz="2000" dirty="0" err="1"/>
              <a:t>domu</a:t>
            </a:r>
            <a:r>
              <a:rPr lang="en-US" sz="2000" dirty="0"/>
              <a:t> Bednarek </a:t>
            </a:r>
            <a:r>
              <a:rPr lang="en-US" sz="2000" dirty="0" err="1"/>
              <a:t>urodziła</a:t>
            </a:r>
            <a:r>
              <a:rPr lang="en-US" sz="2000" dirty="0"/>
              <a:t> </a:t>
            </a:r>
            <a:r>
              <a:rPr lang="en-US" sz="2000" dirty="0" err="1"/>
              <a:t>się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/>
              <a:t>w </a:t>
            </a:r>
            <a:r>
              <a:rPr lang="en-US" sz="2000" dirty="0" err="1"/>
              <a:t>czerwcu</a:t>
            </a:r>
            <a:r>
              <a:rPr lang="en-US" sz="2000" dirty="0"/>
              <a:t> 1912 </a:t>
            </a:r>
            <a:r>
              <a:rPr lang="en-US" sz="2000" dirty="0" err="1"/>
              <a:t>roku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Wołyniu</a:t>
            </a:r>
            <a:r>
              <a:rPr lang="en-US" sz="2000" dirty="0"/>
              <a:t> w </a:t>
            </a:r>
            <a:r>
              <a:rPr lang="en-US" sz="2000" dirty="0" err="1"/>
              <a:t>Starej</a:t>
            </a:r>
            <a:r>
              <a:rPr lang="en-US" sz="2000" dirty="0"/>
              <a:t> </a:t>
            </a:r>
            <a:r>
              <a:rPr lang="en-US" sz="2000" dirty="0" err="1"/>
              <a:t>Dąbrowie</a:t>
            </a:r>
            <a:r>
              <a:rPr lang="en-US" sz="2000" dirty="0"/>
              <a:t>.</a:t>
            </a:r>
            <a:endParaRPr lang="en-US" sz="2000" dirty="0">
              <a:cs typeface="Calibri"/>
            </a:endParaRPr>
          </a:p>
          <a:p>
            <a:pPr marL="0" indent="0">
              <a:buNone/>
            </a:pPr>
            <a:r>
              <a:rPr lang="en-US" sz="2000" dirty="0"/>
              <a:t>Anna Kucharska za </a:t>
            </a:r>
            <a:r>
              <a:rPr lang="en-US" sz="2000" dirty="0" err="1"/>
              <a:t>pomoc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ukrywanie</a:t>
            </a:r>
            <a:r>
              <a:rPr lang="en-US" sz="2000" dirty="0"/>
              <a:t> w </a:t>
            </a:r>
            <a:r>
              <a:rPr lang="en-US" sz="2000" dirty="0" err="1"/>
              <a:t>swoim</a:t>
            </a:r>
            <a:r>
              <a:rPr lang="en-US" sz="2000" dirty="0"/>
              <a:t> </a:t>
            </a:r>
            <a:r>
              <a:rPr lang="en-US" sz="2000" dirty="0" err="1"/>
              <a:t>domu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/>
              <a:t>w </a:t>
            </a:r>
            <a:r>
              <a:rPr lang="en-US" sz="2000" dirty="0" err="1"/>
              <a:t>Majdanku</a:t>
            </a:r>
            <a:r>
              <a:rPr lang="en-US" sz="2000" dirty="0"/>
              <a:t> w </a:t>
            </a:r>
            <a:r>
              <a:rPr lang="en-US" sz="2000" dirty="0" err="1"/>
              <a:t>województwie</a:t>
            </a:r>
            <a:r>
              <a:rPr lang="en-US" sz="2000" dirty="0"/>
              <a:t> </a:t>
            </a:r>
            <a:r>
              <a:rPr lang="en-US" sz="2000" dirty="0" err="1"/>
              <a:t>wołyńskim</a:t>
            </a:r>
            <a:r>
              <a:rPr lang="en-US" sz="2000" dirty="0"/>
              <a:t> </a:t>
            </a:r>
            <a:r>
              <a:rPr lang="en-US" sz="2000" dirty="0" err="1"/>
              <a:t>dwóch</a:t>
            </a:r>
            <a:r>
              <a:rPr lang="en-US" sz="2000" dirty="0"/>
              <a:t> </a:t>
            </a:r>
            <a:r>
              <a:rPr lang="en-US" sz="2000" dirty="0" err="1"/>
              <a:t>żydowskich</a:t>
            </a:r>
            <a:r>
              <a:rPr lang="en-US" sz="2000" dirty="0"/>
              <a:t> </a:t>
            </a:r>
            <a:r>
              <a:rPr lang="en-US" sz="2000" dirty="0" err="1"/>
              <a:t>dziewczynek</a:t>
            </a:r>
            <a:r>
              <a:rPr lang="en-US" sz="2000" dirty="0"/>
              <a:t> – Pini </a:t>
            </a:r>
            <a:r>
              <a:rPr lang="en-US" sz="2000" dirty="0" err="1"/>
              <a:t>i</a:t>
            </a:r>
            <a:r>
              <a:rPr lang="en-US" sz="2000" dirty="0"/>
              <a:t> Racheli Bunis z </a:t>
            </a:r>
            <a:r>
              <a:rPr lang="en-US" sz="2000" dirty="0" err="1"/>
              <a:t>pobliskich</a:t>
            </a:r>
            <a:r>
              <a:rPr lang="en-US" sz="2000" dirty="0"/>
              <a:t> </a:t>
            </a:r>
            <a:r>
              <a:rPr lang="en-US" sz="2000" dirty="0" err="1"/>
              <a:t>Hołób</a:t>
            </a:r>
            <a:r>
              <a:rPr lang="en-US" sz="2000" dirty="0"/>
              <a:t>, </a:t>
            </a:r>
            <a:br>
              <a:rPr lang="en-US" sz="2000" dirty="0">
                <a:ea typeface="+mn-lt"/>
                <a:cs typeface="+mn-lt"/>
              </a:rPr>
            </a:br>
            <a:r>
              <a:rPr lang="en-US" sz="2000" dirty="0">
                <a:ea typeface="+mn-lt"/>
                <a:cs typeface="+mn-lt"/>
              </a:rPr>
              <a:t>w 1992 </a:t>
            </a:r>
            <a:r>
              <a:rPr lang="en-US" sz="2000" dirty="0" err="1">
                <a:ea typeface="+mn-lt"/>
                <a:cs typeface="+mn-lt"/>
              </a:rPr>
              <a:t>roku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dirty="0" err="1"/>
              <a:t>została</a:t>
            </a:r>
            <a:r>
              <a:rPr lang="en-US" sz="2000" dirty="0"/>
              <a:t> </a:t>
            </a:r>
            <a:r>
              <a:rPr lang="en-US" sz="2000" dirty="0" err="1"/>
              <a:t>odznaczona</a:t>
            </a:r>
            <a:r>
              <a:rPr lang="en-US" sz="2000" dirty="0"/>
              <a:t> </a:t>
            </a:r>
            <a:r>
              <a:rPr lang="en-US" sz="2000" dirty="0" err="1"/>
              <a:t>przez</a:t>
            </a:r>
            <a:r>
              <a:rPr lang="en-US" sz="2000" dirty="0"/>
              <a:t> </a:t>
            </a:r>
            <a:r>
              <a:rPr lang="en-US" sz="2000" dirty="0" err="1"/>
              <a:t>Instytut</a:t>
            </a:r>
            <a:r>
              <a:rPr lang="en-US" sz="2000" dirty="0"/>
              <a:t> Yad Vashem w </a:t>
            </a:r>
            <a:r>
              <a:rPr lang="en-US" sz="2000" dirty="0" err="1"/>
              <a:t>Jerozolimie</a:t>
            </a:r>
            <a:r>
              <a:rPr lang="en-US" sz="2000" dirty="0"/>
              <a:t> </a:t>
            </a:r>
            <a:r>
              <a:rPr lang="en-US" sz="2000" dirty="0" err="1"/>
              <a:t>Medalem</a:t>
            </a:r>
            <a:r>
              <a:rPr lang="en-US" sz="2000" dirty="0"/>
              <a:t> </a:t>
            </a:r>
            <a:r>
              <a:rPr lang="en-US" sz="2000" dirty="0" err="1"/>
              <a:t>Sprawiedliwy</a:t>
            </a:r>
            <a:r>
              <a:rPr lang="pl-PL" sz="2000" dirty="0" err="1"/>
              <a:t>ch</a:t>
            </a:r>
            <a:r>
              <a:rPr lang="en-US" sz="2000" dirty="0"/>
              <a:t> </a:t>
            </a:r>
            <a:r>
              <a:rPr lang="en-US" sz="2000" dirty="0" err="1"/>
              <a:t>wśród</a:t>
            </a:r>
            <a:r>
              <a:rPr lang="en-US" sz="2000" dirty="0"/>
              <a:t> </a:t>
            </a:r>
            <a:r>
              <a:rPr lang="en-US" sz="2000" dirty="0" err="1"/>
              <a:t>Narodów</a:t>
            </a:r>
            <a:r>
              <a:rPr lang="en-US" sz="2000" dirty="0"/>
              <a:t> </a:t>
            </a:r>
            <a:r>
              <a:rPr lang="en-US" sz="2000" dirty="0" err="1"/>
              <a:t>Świata</a:t>
            </a:r>
            <a:r>
              <a:rPr lang="en-US" sz="2000" dirty="0"/>
              <a:t>. Obie </a:t>
            </a:r>
            <a:r>
              <a:rPr lang="en-US" sz="2000" dirty="0" err="1"/>
              <a:t>dziewczynki</a:t>
            </a:r>
            <a:r>
              <a:rPr lang="pl-PL" sz="2000" dirty="0"/>
              <a:t>,</a:t>
            </a:r>
            <a:r>
              <a:rPr lang="en-US" sz="2000" dirty="0"/>
              <a:t> </a:t>
            </a:r>
            <a:r>
              <a:rPr lang="en-US" sz="2000" dirty="0" err="1"/>
              <a:t>jako</a:t>
            </a:r>
            <a:r>
              <a:rPr lang="en-US" sz="2000" dirty="0"/>
              <a:t> </a:t>
            </a:r>
            <a:r>
              <a:rPr lang="en-US" sz="2000" dirty="0" err="1"/>
              <a:t>jedyne</a:t>
            </a:r>
            <a:r>
              <a:rPr lang="en-US" sz="2000" dirty="0"/>
              <a:t> z </a:t>
            </a:r>
            <a:r>
              <a:rPr lang="en-US" sz="2000" dirty="0" err="1"/>
              <a:t>całej</a:t>
            </a:r>
            <a:r>
              <a:rPr lang="en-US" sz="2000" dirty="0"/>
              <a:t> </a:t>
            </a:r>
            <a:r>
              <a:rPr lang="en-US" sz="2000" dirty="0" err="1"/>
              <a:t>rodziny</a:t>
            </a:r>
            <a:r>
              <a:rPr lang="pl-PL" sz="2000" dirty="0"/>
              <a:t>,</a:t>
            </a:r>
            <a:r>
              <a:rPr lang="en-US" sz="2000" dirty="0"/>
              <a:t> </a:t>
            </a:r>
            <a:r>
              <a:rPr lang="en-US" sz="2000" dirty="0" err="1"/>
              <a:t>przeżyły</a:t>
            </a:r>
            <a:r>
              <a:rPr lang="en-US" sz="2000" dirty="0"/>
              <a:t> </a:t>
            </a:r>
            <a:r>
              <a:rPr lang="en-US" sz="2000" dirty="0" err="1"/>
              <a:t>wojnę</a:t>
            </a:r>
            <a:r>
              <a:rPr lang="en-US" sz="2000" dirty="0"/>
              <a:t>. Po </a:t>
            </a:r>
            <a:r>
              <a:rPr lang="en-US" sz="2000" dirty="0" err="1"/>
              <a:t>latach</a:t>
            </a:r>
            <a:r>
              <a:rPr lang="en-US" sz="2000" dirty="0"/>
              <a:t> </a:t>
            </a:r>
            <a:r>
              <a:rPr lang="en-US" sz="2000" dirty="0" err="1"/>
              <a:t>Pinia</a:t>
            </a:r>
            <a:r>
              <a:rPr lang="en-US" sz="2000" dirty="0"/>
              <a:t> Bunis </a:t>
            </a:r>
            <a:r>
              <a:rPr lang="en-US" sz="2000" dirty="0" err="1"/>
              <a:t>napisała</a:t>
            </a:r>
            <a:r>
              <a:rPr lang="en-US" sz="2000" dirty="0"/>
              <a:t> w </a:t>
            </a:r>
            <a:r>
              <a:rPr lang="en-US" sz="2000" dirty="0" err="1"/>
              <a:t>liście</a:t>
            </a:r>
            <a:r>
              <a:rPr lang="en-US" sz="2000" dirty="0"/>
              <a:t> do Anny </a:t>
            </a:r>
            <a:r>
              <a:rPr lang="en-US" sz="2000" dirty="0" err="1"/>
              <a:t>Kucharskiej</a:t>
            </a:r>
            <a:r>
              <a:rPr lang="en-US" sz="2000" dirty="0"/>
              <a:t>, </a:t>
            </a:r>
            <a:r>
              <a:rPr lang="en-US" sz="2000" dirty="0" err="1"/>
              <a:t>że</a:t>
            </a:r>
            <a:r>
              <a:rPr lang="en-US" sz="2000" dirty="0"/>
              <a:t> </a:t>
            </a:r>
            <a:r>
              <a:rPr lang="en-US" sz="2000" dirty="0" err="1"/>
              <a:t>spotkała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swojej</a:t>
            </a:r>
            <a:r>
              <a:rPr lang="en-US" sz="2000" dirty="0"/>
              <a:t> </a:t>
            </a:r>
            <a:r>
              <a:rPr lang="en-US" sz="2000" dirty="0" err="1"/>
              <a:t>drodze</a:t>
            </a:r>
            <a:r>
              <a:rPr lang="en-US" sz="2000" dirty="0"/>
              <a:t> </a:t>
            </a:r>
            <a:r>
              <a:rPr lang="en-US" sz="2000" dirty="0" err="1"/>
              <a:t>Anioła</a:t>
            </a:r>
            <a:r>
              <a:rPr lang="en-US" sz="2000" dirty="0"/>
              <a:t>.  </a:t>
            </a:r>
            <a:endParaRPr lang="en-US" sz="2000" dirty="0">
              <a:cs typeface="Calibri"/>
            </a:endParaRPr>
          </a:p>
          <a:p>
            <a:pPr marL="0" indent="0">
              <a:buNone/>
            </a:pPr>
            <a:r>
              <a:rPr lang="en-US" sz="2000" dirty="0"/>
              <a:t>Od </a:t>
            </a:r>
            <a:r>
              <a:rPr lang="en-US" sz="2000" dirty="0" err="1"/>
              <a:t>dziecka</a:t>
            </a:r>
            <a:r>
              <a:rPr lang="en-US" sz="2000" dirty="0"/>
              <a:t> do </a:t>
            </a:r>
            <a:r>
              <a:rPr lang="en-US" sz="2000" dirty="0" err="1"/>
              <a:t>czasu</a:t>
            </a:r>
            <a:r>
              <a:rPr lang="en-US" sz="2000" dirty="0"/>
              <a:t> </a:t>
            </a:r>
            <a:r>
              <a:rPr lang="en-US" sz="2000" dirty="0" err="1"/>
              <a:t>wysiedlenia</a:t>
            </a:r>
            <a:r>
              <a:rPr lang="pl-PL" sz="2000" dirty="0"/>
              <a:t>,</a:t>
            </a:r>
            <a:r>
              <a:rPr lang="en-US" sz="2000" dirty="0"/>
              <a:t> Anna Kucharska </a:t>
            </a:r>
            <a:r>
              <a:rPr lang="en-US" sz="2000" dirty="0" err="1"/>
              <a:t>mieszkała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/>
              <a:t>z </a:t>
            </a:r>
            <a:r>
              <a:rPr lang="en-US" sz="2000" dirty="0" err="1"/>
              <a:t>rodziną</a:t>
            </a:r>
            <a:r>
              <a:rPr lang="en-US" sz="2000" dirty="0"/>
              <a:t> 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Wołyniu</a:t>
            </a:r>
            <a:r>
              <a:rPr lang="en-US" sz="2000" dirty="0"/>
              <a:t> w </a:t>
            </a:r>
            <a:r>
              <a:rPr lang="en-US" sz="2000" dirty="0" err="1"/>
              <a:t>miejscowościach</a:t>
            </a:r>
            <a:r>
              <a:rPr lang="en-US" sz="2000" dirty="0"/>
              <a:t> Stara </a:t>
            </a:r>
            <a:r>
              <a:rPr lang="en-US" sz="2000" dirty="0" err="1"/>
              <a:t>Dąbrowa</a:t>
            </a:r>
            <a:r>
              <a:rPr lang="en-US" sz="2000" dirty="0"/>
              <a:t>, Nowa </a:t>
            </a:r>
            <a:r>
              <a:rPr lang="en-US" sz="2000" dirty="0" err="1"/>
              <a:t>Dąbrowa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Majdanek</a:t>
            </a:r>
            <a:r>
              <a:rPr lang="en-US" sz="2000" dirty="0"/>
              <a:t>, </a:t>
            </a:r>
            <a:r>
              <a:rPr lang="en-US" sz="2000" dirty="0" err="1"/>
              <a:t>które</a:t>
            </a:r>
            <a:r>
              <a:rPr lang="en-US" sz="2000" dirty="0"/>
              <a:t> </a:t>
            </a:r>
            <a:r>
              <a:rPr lang="en-US" sz="2000" dirty="0" err="1"/>
              <a:t>położone</a:t>
            </a:r>
            <a:r>
              <a:rPr lang="en-US" sz="2000" dirty="0"/>
              <a:t> </a:t>
            </a:r>
            <a:r>
              <a:rPr lang="en-US" sz="2000" dirty="0" err="1"/>
              <a:t>były</a:t>
            </a:r>
            <a:r>
              <a:rPr lang="en-US" sz="2000" dirty="0"/>
              <a:t> w </a:t>
            </a:r>
            <a:r>
              <a:rPr lang="en-US" sz="2000" dirty="0" err="1"/>
              <a:t>gminie</a:t>
            </a:r>
            <a:r>
              <a:rPr lang="en-US" sz="2000" dirty="0"/>
              <a:t> </a:t>
            </a:r>
            <a:r>
              <a:rPr lang="en-US" sz="2000" dirty="0" err="1"/>
              <a:t>Hołoby</a:t>
            </a:r>
            <a:r>
              <a:rPr lang="en-US" sz="2000" dirty="0"/>
              <a:t>, </a:t>
            </a:r>
            <a:r>
              <a:rPr lang="en-US" sz="2000" dirty="0" err="1"/>
              <a:t>powiecie</a:t>
            </a:r>
            <a:r>
              <a:rPr lang="en-US" sz="2000" dirty="0"/>
              <a:t> </a:t>
            </a:r>
            <a:r>
              <a:rPr lang="en-US" sz="2000" dirty="0" err="1"/>
              <a:t>kowelskim</a:t>
            </a:r>
            <a:r>
              <a:rPr lang="en-US" sz="2000" dirty="0"/>
              <a:t>, </a:t>
            </a:r>
            <a:r>
              <a:rPr lang="en-US" sz="2000" dirty="0" err="1"/>
              <a:t>województwie</a:t>
            </a:r>
            <a:r>
              <a:rPr lang="en-US" sz="2000" dirty="0"/>
              <a:t> </a:t>
            </a:r>
            <a:r>
              <a:rPr lang="en-US" sz="2000" dirty="0" err="1"/>
              <a:t>wołyńskim</a:t>
            </a:r>
            <a:r>
              <a:rPr lang="en-US" sz="2000" dirty="0"/>
              <a:t>. </a:t>
            </a:r>
            <a:endParaRPr lang="en-US" sz="2000" dirty="0">
              <a:cs typeface="Calibri"/>
            </a:endParaRPr>
          </a:p>
          <a:p>
            <a:pPr marL="0" indent="0">
              <a:buNone/>
            </a:pPr>
            <a:r>
              <a:rPr lang="en-US" sz="2000" dirty="0"/>
              <a:t>Po </a:t>
            </a:r>
            <a:r>
              <a:rPr lang="en-US" sz="2000" dirty="0" err="1"/>
              <a:t>przesiedleniu</a:t>
            </a:r>
            <a:r>
              <a:rPr lang="en-US" sz="2000" dirty="0"/>
              <a:t> z </a:t>
            </a:r>
            <a:r>
              <a:rPr lang="en-US" sz="2000" dirty="0" err="1"/>
              <a:t>Wołynia</a:t>
            </a:r>
            <a:r>
              <a:rPr lang="en-US" sz="2000" dirty="0"/>
              <a:t> 29 </a:t>
            </a:r>
            <a:r>
              <a:rPr lang="en-US" sz="2000" dirty="0" err="1"/>
              <a:t>grudnia</a:t>
            </a:r>
            <a:r>
              <a:rPr lang="en-US" sz="2000" dirty="0"/>
              <a:t> 1944 </a:t>
            </a:r>
            <a:r>
              <a:rPr lang="en-US" sz="2000" dirty="0" err="1"/>
              <a:t>roku</a:t>
            </a:r>
            <a:r>
              <a:rPr lang="en-US" sz="2000" dirty="0"/>
              <a:t> </a:t>
            </a:r>
            <a:r>
              <a:rPr lang="en-US" sz="2000" dirty="0" err="1"/>
              <a:t>zamieszkała</a:t>
            </a:r>
            <a:r>
              <a:rPr lang="en-US" sz="2000" dirty="0"/>
              <a:t> we </a:t>
            </a:r>
            <a:r>
              <a:rPr lang="en-US" sz="2000" dirty="0" err="1"/>
              <a:t>wsi</a:t>
            </a:r>
            <a:r>
              <a:rPr lang="en-US" sz="2000" dirty="0"/>
              <a:t> </a:t>
            </a:r>
            <a:r>
              <a:rPr lang="en-US" sz="2000" dirty="0" err="1"/>
              <a:t>Żółtańce</a:t>
            </a:r>
            <a:r>
              <a:rPr lang="en-US" sz="2000" dirty="0"/>
              <a:t> w </a:t>
            </a:r>
            <a:r>
              <a:rPr lang="en-US" sz="2000" dirty="0" err="1"/>
              <a:t>okolicach</a:t>
            </a:r>
            <a:r>
              <a:rPr lang="en-US" sz="2000" dirty="0"/>
              <a:t> </a:t>
            </a:r>
            <a:r>
              <a:rPr lang="en-US" sz="2000" dirty="0" err="1"/>
              <a:t>Chełma</a:t>
            </a:r>
            <a:r>
              <a:rPr lang="en-US" sz="2000" dirty="0"/>
              <a:t> w </a:t>
            </a:r>
            <a:r>
              <a:rPr lang="en-US" sz="2000" dirty="0" err="1"/>
              <a:t>województwie</a:t>
            </a:r>
            <a:r>
              <a:rPr lang="pl-PL" sz="2000" dirty="0"/>
              <a:t> </a:t>
            </a:r>
            <a:r>
              <a:rPr lang="en-US" sz="2000" dirty="0" err="1"/>
              <a:t>lubelskim</a:t>
            </a:r>
            <a:r>
              <a:rPr lang="en-US" sz="2000" dirty="0"/>
              <a:t>. </a:t>
            </a:r>
            <a:endParaRPr lang="en-US" sz="2000" dirty="0">
              <a:cs typeface="Calibri"/>
            </a:endParaRPr>
          </a:p>
          <a:p>
            <a:pPr marL="0" indent="0">
              <a:buNone/>
            </a:pPr>
            <a:r>
              <a:rPr lang="en-US" sz="2000" dirty="0"/>
              <a:t>Anna Kucharska </a:t>
            </a:r>
            <a:r>
              <a:rPr lang="en-US" sz="2000" dirty="0" err="1"/>
              <a:t>zmarła</a:t>
            </a:r>
            <a:r>
              <a:rPr lang="en-US" sz="2000" dirty="0"/>
              <a:t> 14 </a:t>
            </a:r>
            <a:r>
              <a:rPr lang="en-US" sz="2000" dirty="0" err="1"/>
              <a:t>września</a:t>
            </a:r>
            <a:r>
              <a:rPr lang="en-US" sz="2000" dirty="0"/>
              <a:t> 1992 </a:t>
            </a:r>
            <a:r>
              <a:rPr lang="en-US" sz="2000" dirty="0" err="1"/>
              <a:t>roku</a:t>
            </a:r>
            <a:r>
              <a:rPr lang="en-US" sz="2000" dirty="0"/>
              <a:t> w </a:t>
            </a:r>
            <a:r>
              <a:rPr lang="en-US" sz="2000" dirty="0" err="1"/>
              <a:t>Chełmie</a:t>
            </a:r>
            <a:r>
              <a:rPr lang="en-US" sz="2000" dirty="0"/>
              <a:t>. </a:t>
            </a:r>
            <a:endParaRPr lang="en-US" sz="2400" dirty="0">
              <a:cs typeface="Calibri"/>
            </a:endParaRPr>
          </a:p>
        </p:txBody>
      </p:sp>
      <p:pic>
        <p:nvPicPr>
          <p:cNvPr id="4" name="Obraz 4" descr="Obraz zawierający tekst, podłoże, zewnętrzne, czarny&#10;&#10;Opis wygenerowany automatycznie">
            <a:extLst>
              <a:ext uri="{FF2B5EF4-FFF2-40B4-BE49-F238E27FC236}">
                <a16:creationId xmlns:a16="http://schemas.microsoft.com/office/drawing/2014/main" id="{AF009E7E-5D7F-4801-B8FC-DDD2B8A95C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4676"/>
          <a:stretch/>
        </p:blipFill>
        <p:spPr>
          <a:xfrm>
            <a:off x="7389812" y="10"/>
            <a:ext cx="4802188" cy="6857990"/>
          </a:xfrm>
          <a:custGeom>
            <a:avLst/>
            <a:gdLst/>
            <a:ahLst/>
            <a:cxnLst/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A0955A6B-439C-455F-BAEF-01FE304A6455}"/>
              </a:ext>
            </a:extLst>
          </p:cNvPr>
          <p:cNvSpPr txBox="1"/>
          <p:nvPr/>
        </p:nvSpPr>
        <p:spPr>
          <a:xfrm>
            <a:off x="6621174" y="6205526"/>
            <a:ext cx="459316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Anna Bednarkówna, Wołyń, Nowa Dąbrowa, </a:t>
            </a:r>
            <a:br>
              <a:rPr lang="pl-PL" dirty="0"/>
            </a:br>
            <a:r>
              <a:rPr lang="pl-PL" dirty="0"/>
              <a:t>lata trzydzieste XX wieku. </a:t>
            </a:r>
            <a:endParaRPr lang="pl-PL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252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000">
        <p14:reveal/>
      </p:transition>
    </mc:Choice>
    <mc:Fallback xmlns="">
      <p:transition spd="slow" advTm="4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8427CEE-3232-4568-BAF1-526911F0E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530" y="342297"/>
            <a:ext cx="4210502" cy="6279379"/>
          </a:xfr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pl-PL" sz="2000" dirty="0">
                <a:ea typeface="+mn-lt"/>
                <a:cs typeface="+mn-lt"/>
              </a:rPr>
              <a:t>We wrześniu 1944 roku zaczęła się masowa mobilizacja polskiej ludności, zamieszkującej Wołyń </a:t>
            </a:r>
            <a:br>
              <a:rPr lang="pl-PL" sz="2000" dirty="0">
                <a:ea typeface="+mn-lt"/>
                <a:cs typeface="+mn-lt"/>
              </a:rPr>
            </a:br>
            <a:r>
              <a:rPr lang="pl-PL" sz="2000" dirty="0">
                <a:ea typeface="+mn-lt"/>
                <a:cs typeface="+mn-lt"/>
              </a:rPr>
              <a:t>do Ludowego Wojska Polskiego </a:t>
            </a:r>
            <a:br>
              <a:rPr lang="pl-PL" sz="2000" dirty="0">
                <a:ea typeface="+mn-lt"/>
                <a:cs typeface="+mn-lt"/>
              </a:rPr>
            </a:br>
            <a:r>
              <a:rPr lang="pl-PL" sz="2000" dirty="0">
                <a:ea typeface="+mn-lt"/>
                <a:cs typeface="+mn-lt"/>
              </a:rPr>
              <a:t>oraz Armii Czerwonej. </a:t>
            </a:r>
            <a:endParaRPr lang="pl-PL" sz="2000">
              <a:cs typeface="Calibri" panose="020F0502020204030204"/>
            </a:endParaRPr>
          </a:p>
          <a:p>
            <a:pPr marL="0" indent="0">
              <a:buNone/>
            </a:pPr>
            <a:r>
              <a:rPr lang="pl-PL" sz="2000" dirty="0">
                <a:ea typeface="+mn-lt"/>
                <a:cs typeface="+mn-lt"/>
              </a:rPr>
              <a:t>Do wojska został wcielony brat </a:t>
            </a:r>
            <a:br>
              <a:rPr lang="pl-PL" sz="2000" dirty="0">
                <a:ea typeface="+mn-lt"/>
                <a:cs typeface="+mn-lt"/>
              </a:rPr>
            </a:br>
            <a:r>
              <a:rPr lang="pl-PL" sz="2000" dirty="0">
                <a:ea typeface="+mn-lt"/>
                <a:cs typeface="+mn-lt"/>
              </a:rPr>
              <a:t>Anny Kucharskiej Walerian Bednarek. Miał 19 lat. Po dojściu </a:t>
            </a:r>
            <a:br>
              <a:rPr lang="pl-PL" sz="2000" dirty="0">
                <a:ea typeface="+mn-lt"/>
                <a:cs typeface="+mn-lt"/>
              </a:rPr>
            </a:br>
            <a:r>
              <a:rPr lang="pl-PL" sz="2000" dirty="0">
                <a:ea typeface="+mn-lt"/>
                <a:cs typeface="+mn-lt"/>
              </a:rPr>
              <a:t>do Warszawy zgłosił się na ochotnika na pomoc walczącym </a:t>
            </a:r>
            <a:br>
              <a:rPr lang="pl-PL" sz="2000" dirty="0">
                <a:ea typeface="+mn-lt"/>
                <a:cs typeface="+mn-lt"/>
              </a:rPr>
            </a:br>
            <a:r>
              <a:rPr lang="pl-PL" sz="2000" dirty="0">
                <a:ea typeface="+mn-lt"/>
                <a:cs typeface="+mn-lt"/>
              </a:rPr>
              <a:t>powstańcom. We wrześniu 1944 roku jako żołnierz I Armii WP poległ w czasie przeprawy przez Wisłę na Przyczółku Czerniakowskim </a:t>
            </a:r>
            <a:br>
              <a:rPr lang="pl-PL" sz="2000" dirty="0">
                <a:ea typeface="+mn-lt"/>
                <a:cs typeface="+mn-lt"/>
              </a:rPr>
            </a:br>
            <a:r>
              <a:rPr lang="pl-PL" sz="2000" dirty="0">
                <a:ea typeface="+mn-lt"/>
                <a:cs typeface="+mn-lt"/>
              </a:rPr>
              <a:t>w Warszawie. </a:t>
            </a:r>
          </a:p>
          <a:p>
            <a:pPr marL="0" indent="0">
              <a:buNone/>
            </a:pPr>
            <a:r>
              <a:rPr lang="pl-PL" sz="2000" dirty="0">
                <a:cs typeface="Calibri"/>
              </a:rPr>
              <a:t>Spośród 824 żołnierzy, przeprawionych w tej akcji na Przyczółku Czerniakowskim, którzy na ochotnika zgłosili się wesprzeć powstańców warszawskich, zginęło 660 osób.</a:t>
            </a:r>
          </a:p>
        </p:txBody>
      </p:sp>
      <p:pic>
        <p:nvPicPr>
          <p:cNvPr id="5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78D19349-409D-4169-AB74-42BE680C45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34" t="92" b="17010"/>
          <a:stretch/>
        </p:blipFill>
        <p:spPr>
          <a:xfrm>
            <a:off x="8137280" y="1672365"/>
            <a:ext cx="4049816" cy="3704164"/>
          </a:xfrm>
          <a:prstGeom prst="rect">
            <a:avLst/>
          </a:prstGeom>
        </p:spPr>
      </p:pic>
      <p:pic>
        <p:nvPicPr>
          <p:cNvPr id="6" name="Obraz 6" descr="Obraz zawierający zewnętrzne&#10;&#10;Opis wygenerowany automatycznie">
            <a:extLst>
              <a:ext uri="{FF2B5EF4-FFF2-40B4-BE49-F238E27FC236}">
                <a16:creationId xmlns:a16="http://schemas.microsoft.com/office/drawing/2014/main" id="{D1EF6AFE-9B66-41CF-949B-A6B45F79B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310" y="49561"/>
            <a:ext cx="3736564" cy="6851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17F85968-A5F7-4108-B38D-17787B04FA74}"/>
              </a:ext>
            </a:extLst>
          </p:cNvPr>
          <p:cNvSpPr txBox="1"/>
          <p:nvPr/>
        </p:nvSpPr>
        <p:spPr>
          <a:xfrm>
            <a:off x="4394077" y="6112422"/>
            <a:ext cx="3487696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Walerian Bednarek, </a:t>
            </a:r>
          </a:p>
          <a:p>
            <a:r>
              <a:rPr lang="pl-PL" dirty="0"/>
              <a:t>Nowa Dąbrowa,  1943 rok</a:t>
            </a:r>
            <a:endParaRPr lang="pl-PL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059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000">
        <p14:reveal/>
      </p:transition>
    </mc:Choice>
    <mc:Fallback xmlns="">
      <p:transition spd="slow" advTm="4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8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60C10D96-6C5A-48D0-9989-2339ED1692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4" t="2406" r="1058" b="41201"/>
          <a:stretch/>
        </p:blipFill>
        <p:spPr>
          <a:xfrm rot="16200000">
            <a:off x="1209786" y="3826968"/>
            <a:ext cx="2641174" cy="33346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61E8CCC-6828-4A36-B0DC-5F1554A0F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39" y="46984"/>
            <a:ext cx="4966706" cy="4024848"/>
          </a:xfr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000" dirty="0"/>
              <a:t>Od </a:t>
            </a:r>
            <a:r>
              <a:rPr lang="en-US" sz="2000" dirty="0" err="1"/>
              <a:t>lipca</a:t>
            </a:r>
            <a:r>
              <a:rPr lang="en-US" sz="2000" dirty="0"/>
              <a:t> 1944 </a:t>
            </a:r>
            <a:r>
              <a:rPr lang="en-US" sz="2000" dirty="0" err="1"/>
              <a:t>roku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Kresach</a:t>
            </a:r>
            <a:r>
              <a:rPr lang="en-US" sz="2000" dirty="0"/>
              <a:t> </a:t>
            </a:r>
            <a:r>
              <a:rPr lang="en-US" sz="2000" dirty="0" err="1"/>
              <a:t>Wschodnich</a:t>
            </a:r>
            <a:r>
              <a:rPr lang="en-US" sz="2000" dirty="0"/>
              <a:t> </a:t>
            </a:r>
            <a:r>
              <a:rPr lang="en-US" sz="2000" dirty="0" err="1"/>
              <a:t>przeprowadzano</a:t>
            </a:r>
            <a:r>
              <a:rPr lang="en-US" sz="2000" dirty="0"/>
              <a:t> </a:t>
            </a:r>
            <a:r>
              <a:rPr lang="en-US" sz="2000" dirty="0" err="1"/>
              <a:t>masowe</a:t>
            </a:r>
            <a:r>
              <a:rPr lang="en-US" sz="2000" dirty="0"/>
              <a:t> </a:t>
            </a:r>
            <a:r>
              <a:rPr lang="en-US" sz="2000" dirty="0" err="1"/>
              <a:t>aresztowania</a:t>
            </a:r>
            <a:r>
              <a:rPr lang="en-US" sz="2000" dirty="0"/>
              <a:t> </a:t>
            </a:r>
            <a:r>
              <a:rPr lang="en-US" sz="2000" dirty="0" err="1"/>
              <a:t>wśród</a:t>
            </a:r>
            <a:r>
              <a:rPr lang="en-US" sz="2000" dirty="0"/>
              <a:t> </a:t>
            </a:r>
            <a:r>
              <a:rPr lang="en-US" sz="2000" dirty="0" err="1"/>
              <a:t>ujawniających</a:t>
            </a:r>
            <a:r>
              <a:rPr lang="en-US" sz="2000" dirty="0"/>
              <a:t> </a:t>
            </a:r>
            <a:r>
              <a:rPr lang="en-US" sz="2000" dirty="0" err="1"/>
              <a:t>się</a:t>
            </a:r>
            <a:r>
              <a:rPr lang="en-US" sz="2000" dirty="0"/>
              <a:t> </a:t>
            </a:r>
            <a:r>
              <a:rPr lang="en-US" sz="2000" dirty="0" err="1"/>
              <a:t>partyzantów</a:t>
            </a:r>
            <a:r>
              <a:rPr lang="en-US" sz="2000" dirty="0"/>
              <a:t> </a:t>
            </a:r>
            <a:r>
              <a:rPr lang="en-US" sz="2000" dirty="0" err="1"/>
              <a:t>Armii</a:t>
            </a:r>
            <a:r>
              <a:rPr lang="en-US" sz="2000" dirty="0"/>
              <a:t> </a:t>
            </a:r>
            <a:r>
              <a:rPr lang="en-US" sz="2000" dirty="0" err="1"/>
              <a:t>Krajowej</a:t>
            </a:r>
            <a:r>
              <a:rPr lang="en-US" sz="2000" dirty="0"/>
              <a:t> </a:t>
            </a:r>
            <a:r>
              <a:rPr lang="en-US" sz="2000" dirty="0" err="1"/>
              <a:t>oraz</a:t>
            </a:r>
            <a:r>
              <a:rPr lang="en-US" sz="2000" dirty="0"/>
              <a:t> </a:t>
            </a:r>
            <a:r>
              <a:rPr lang="en-US" sz="2000" dirty="0" err="1"/>
              <a:t>osób</a:t>
            </a:r>
            <a:r>
              <a:rPr lang="en-US" sz="2000" dirty="0"/>
              <a:t> </a:t>
            </a:r>
            <a:r>
              <a:rPr lang="en-US" sz="2000" dirty="0" err="1"/>
              <a:t>posądzanych</a:t>
            </a:r>
            <a:r>
              <a:rPr lang="en-US" sz="2000" dirty="0"/>
              <a:t> o </a:t>
            </a:r>
            <a:r>
              <a:rPr lang="en-US" sz="2000" dirty="0" err="1"/>
              <a:t>współpracę</a:t>
            </a:r>
            <a:r>
              <a:rPr lang="en-US" sz="2000" dirty="0"/>
              <a:t> z </a:t>
            </a:r>
            <a:r>
              <a:rPr lang="en-US" sz="2000" dirty="0" err="1"/>
              <a:t>podziemiem</a:t>
            </a:r>
            <a:r>
              <a:rPr lang="en-US" sz="2000" dirty="0"/>
              <a:t> </a:t>
            </a:r>
            <a:r>
              <a:rPr lang="en-US" sz="2000" dirty="0" err="1"/>
              <a:t>niepodległościowym</a:t>
            </a:r>
            <a:r>
              <a:rPr lang="en-US" sz="2000" dirty="0"/>
              <a:t>.  </a:t>
            </a:r>
            <a:endParaRPr lang="en-US" sz="2000">
              <a:cs typeface="Calibri"/>
            </a:endParaRPr>
          </a:p>
          <a:p>
            <a:pPr marL="0" indent="0">
              <a:buNone/>
            </a:pPr>
            <a:r>
              <a:rPr lang="en-US" sz="2000" dirty="0"/>
              <a:t>W </a:t>
            </a:r>
            <a:r>
              <a:rPr lang="en-US" sz="2000" dirty="0" err="1"/>
              <a:t>tym</a:t>
            </a:r>
            <a:r>
              <a:rPr lang="en-US" sz="2000" dirty="0"/>
              <a:t> </a:t>
            </a:r>
            <a:r>
              <a:rPr lang="en-US" sz="2000" dirty="0" err="1"/>
              <a:t>czasie</a:t>
            </a:r>
            <a:r>
              <a:rPr lang="en-US" sz="2000" dirty="0"/>
              <a:t> </a:t>
            </a:r>
            <a:r>
              <a:rPr lang="en-US" sz="2000" dirty="0" err="1"/>
              <a:t>został</a:t>
            </a:r>
            <a:r>
              <a:rPr lang="en-US" sz="2000" dirty="0"/>
              <a:t> </a:t>
            </a:r>
            <a:r>
              <a:rPr lang="en-US" sz="2000" dirty="0" err="1"/>
              <a:t>aresztowany</a:t>
            </a:r>
            <a:r>
              <a:rPr lang="en-US" sz="2000" dirty="0"/>
              <a:t> </a:t>
            </a:r>
            <a:r>
              <a:rPr lang="en-US" sz="2000" dirty="0" err="1"/>
              <a:t>szwagier</a:t>
            </a:r>
            <a:r>
              <a:rPr lang="en-US" sz="2000" dirty="0"/>
              <a:t> Anny </a:t>
            </a:r>
            <a:r>
              <a:rPr lang="en-US" sz="2000" dirty="0" err="1"/>
              <a:t>Kucharskiej</a:t>
            </a:r>
            <a:r>
              <a:rPr lang="en-US" sz="2000" dirty="0"/>
              <a:t> Bronisław </a:t>
            </a:r>
            <a:r>
              <a:rPr lang="en-US" sz="2000" dirty="0" err="1"/>
              <a:t>Różański</a:t>
            </a:r>
            <a:r>
              <a:rPr lang="en-US" sz="2000" dirty="0"/>
              <a:t>, </a:t>
            </a:r>
            <a:r>
              <a:rPr lang="en-US" sz="2000" dirty="0" err="1"/>
              <a:t>który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/>
              <a:t>po </a:t>
            </a:r>
            <a:r>
              <a:rPr lang="en-US" sz="2000" dirty="0" err="1"/>
              <a:t>pobycie</a:t>
            </a:r>
            <a:r>
              <a:rPr lang="en-US" sz="2000" dirty="0"/>
              <a:t> w </a:t>
            </a:r>
            <a:r>
              <a:rPr lang="en-US" sz="2000" dirty="0" err="1"/>
              <a:t>więzieniu</a:t>
            </a:r>
            <a:r>
              <a:rPr lang="en-US" sz="2000" dirty="0"/>
              <a:t> w </a:t>
            </a:r>
            <a:r>
              <a:rPr lang="en-US" sz="2000" dirty="0" err="1"/>
              <a:t>Kowlu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Wołyniu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sfingowanym</a:t>
            </a:r>
            <a:r>
              <a:rPr lang="en-US" sz="2000" dirty="0"/>
              <a:t> </a:t>
            </a:r>
            <a:r>
              <a:rPr lang="en-US" sz="2000" dirty="0" err="1"/>
              <a:t>procesie</a:t>
            </a:r>
            <a:r>
              <a:rPr lang="en-US" sz="2000" dirty="0"/>
              <a:t> </a:t>
            </a:r>
            <a:r>
              <a:rPr lang="en-US" sz="2000" dirty="0" err="1"/>
              <a:t>został</a:t>
            </a:r>
            <a:r>
              <a:rPr lang="en-US" sz="2000" dirty="0"/>
              <a:t> </a:t>
            </a:r>
            <a:r>
              <a:rPr lang="en-US" sz="2000" dirty="0" err="1"/>
              <a:t>skazany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 err="1"/>
              <a:t>na</a:t>
            </a:r>
            <a:r>
              <a:rPr lang="en-US" sz="2000" dirty="0"/>
              <a:t> 10 </a:t>
            </a:r>
            <a:r>
              <a:rPr lang="en-US" sz="2000" dirty="0" err="1"/>
              <a:t>lat</a:t>
            </a:r>
            <a:r>
              <a:rPr lang="en-US" sz="2000" dirty="0"/>
              <a:t> </a:t>
            </a:r>
            <a:r>
              <a:rPr lang="en-US" sz="2000" dirty="0" err="1"/>
              <a:t>ciężkiego</a:t>
            </a:r>
            <a:r>
              <a:rPr lang="en-US" sz="2000" dirty="0"/>
              <a:t> </a:t>
            </a:r>
            <a:r>
              <a:rPr lang="en-US" sz="2000" dirty="0" err="1"/>
              <a:t>więzienia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Syberii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 err="1"/>
              <a:t>i</a:t>
            </a:r>
            <a:r>
              <a:rPr lang="en-US" sz="2000" dirty="0"/>
              <a:t> po </a:t>
            </a:r>
            <a:r>
              <a:rPr lang="en-US" sz="2000" dirty="0" err="1"/>
              <a:t>odbyciu</a:t>
            </a:r>
            <a:r>
              <a:rPr lang="en-US" sz="2000" dirty="0"/>
              <a:t> </a:t>
            </a:r>
            <a:r>
              <a:rPr lang="en-US" sz="2000" dirty="0" err="1"/>
              <a:t>kary</a:t>
            </a:r>
            <a:r>
              <a:rPr lang="en-US" sz="2000" dirty="0"/>
              <a:t> </a:t>
            </a:r>
            <a:r>
              <a:rPr lang="en-US" sz="2000" dirty="0" err="1"/>
              <a:t>dożywotnie</a:t>
            </a:r>
            <a:r>
              <a:rPr lang="en-US" sz="2000" dirty="0"/>
              <a:t> </a:t>
            </a:r>
            <a:r>
              <a:rPr lang="en-US" sz="2000" dirty="0" err="1"/>
              <a:t>zamieszkanie</a:t>
            </a:r>
            <a:r>
              <a:rPr lang="en-US" sz="2000" dirty="0"/>
              <a:t> w </a:t>
            </a:r>
            <a:r>
              <a:rPr lang="en-US" sz="2000" dirty="0" err="1"/>
              <a:t>Obwodzie</a:t>
            </a:r>
            <a:r>
              <a:rPr lang="en-US" sz="2000" dirty="0"/>
              <a:t> </a:t>
            </a:r>
            <a:r>
              <a:rPr lang="en-US" sz="2000" dirty="0" err="1"/>
              <a:t>Archangielskim</a:t>
            </a:r>
            <a:r>
              <a:rPr lang="en-US" sz="2000" dirty="0"/>
              <a:t>. </a:t>
            </a:r>
            <a:br>
              <a:rPr lang="en-US" sz="2000" dirty="0"/>
            </a:br>
            <a:r>
              <a:rPr lang="en-US" sz="2000" dirty="0"/>
              <a:t>W </a:t>
            </a:r>
            <a:r>
              <a:rPr lang="en-US" sz="2000" dirty="0" err="1"/>
              <a:t>łagrze</a:t>
            </a:r>
            <a:r>
              <a:rPr lang="en-US" sz="2000" dirty="0"/>
              <a:t> w </a:t>
            </a:r>
            <a:r>
              <a:rPr lang="en-US" sz="2000" dirty="0" err="1"/>
              <a:t>Workucie</a:t>
            </a:r>
            <a:r>
              <a:rPr lang="en-US" sz="2000" dirty="0"/>
              <a:t> </a:t>
            </a:r>
            <a:r>
              <a:rPr lang="en-US" sz="2000" dirty="0" err="1"/>
              <a:t>spędził</a:t>
            </a:r>
            <a:r>
              <a:rPr lang="en-US" sz="2000" dirty="0"/>
              <a:t> 10 lat. </a:t>
            </a:r>
            <a:endParaRPr lang="en-US" sz="2000" dirty="0">
              <a:cs typeface="Calibri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F2A5AC1F-D16F-465E-A2C0-9E3CD042536E}"/>
              </a:ext>
            </a:extLst>
          </p:cNvPr>
          <p:cNvSpPr txBox="1"/>
          <p:nvPr/>
        </p:nvSpPr>
        <p:spPr>
          <a:xfrm>
            <a:off x="6704676" y="4924322"/>
            <a:ext cx="5277709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>
                <a:cs typeface="Calibri"/>
              </a:rPr>
              <a:t>Stanisława Bednarkówna i Bronisław Różański, </a:t>
            </a:r>
            <a:endParaRPr lang="pl-PL" dirty="0"/>
          </a:p>
          <a:p>
            <a:r>
              <a:rPr lang="pl-PL" dirty="0">
                <a:cs typeface="Calibri"/>
              </a:rPr>
              <a:t>Nowa Dąbrowa, zdjęcie ślubne, lata 30-ste XX wieku.</a:t>
            </a:r>
            <a:endParaRPr lang="pl-PL" dirty="0"/>
          </a:p>
        </p:txBody>
      </p:sp>
      <p:pic>
        <p:nvPicPr>
          <p:cNvPr id="7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732B6105-4AB4-460A-AF0A-6D954F2A5C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71" t="11111" r="9179" b="7680"/>
          <a:stretch/>
        </p:blipFill>
        <p:spPr>
          <a:xfrm rot="16200000">
            <a:off x="6159185" y="-1038953"/>
            <a:ext cx="4873779" cy="7051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D70CFE8E-7DA2-450F-B342-6D0DE7DB8D6B}"/>
              </a:ext>
            </a:extLst>
          </p:cNvPr>
          <p:cNvSpPr txBox="1"/>
          <p:nvPr/>
        </p:nvSpPr>
        <p:spPr>
          <a:xfrm>
            <a:off x="4337353" y="5800877"/>
            <a:ext cx="4388151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Korespondencja Bronisława Różańskiego </a:t>
            </a:r>
            <a:br>
              <a:rPr lang="pl-PL" dirty="0"/>
            </a:br>
            <a:r>
              <a:rPr lang="pl-PL" dirty="0"/>
              <a:t>do Stanisławy Różańskiej z Republiki </a:t>
            </a:r>
            <a:r>
              <a:rPr lang="pl-PL" dirty="0" err="1"/>
              <a:t>Komii</a:t>
            </a:r>
            <a:r>
              <a:rPr lang="pl-PL" dirty="0"/>
              <a:t> ZSRR z czasu zesłania.</a:t>
            </a:r>
          </a:p>
        </p:txBody>
      </p:sp>
    </p:spTree>
    <p:extLst>
      <p:ext uri="{BB962C8B-B14F-4D97-AF65-F5344CB8AC3E}">
        <p14:creationId xmlns:p14="http://schemas.microsoft.com/office/powerpoint/2010/main" val="378503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000">
        <p14:reveal/>
      </p:transition>
    </mc:Choice>
    <mc:Fallback xmlns="">
      <p:transition spd="slow" advTm="4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>
            <a:extLst>
              <a:ext uri="{FF2B5EF4-FFF2-40B4-BE49-F238E27FC236}">
                <a16:creationId xmlns:a16="http://schemas.microsoft.com/office/drawing/2014/main" id="{C8FA187F-B217-445A-B28A-FB276DEB0F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705750" y="-15470"/>
            <a:ext cx="3663497" cy="4924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7D23A616-1514-4D5A-AAE3-4C2B6FD5D6F0}"/>
              </a:ext>
            </a:extLst>
          </p:cNvPr>
          <p:cNvSpPr txBox="1"/>
          <p:nvPr/>
        </p:nvSpPr>
        <p:spPr>
          <a:xfrm>
            <a:off x="7205739" y="3543960"/>
            <a:ext cx="4908094" cy="20313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>
                <a:ea typeface="+mn-lt"/>
                <a:cs typeface="+mn-lt"/>
              </a:rPr>
              <a:t>Workuta, 2 wrzesień 1952 rok, dokument nr 202. Zaświadczenie Ministerstwa Bezpieczeństwa Publicznego Komi ZSRR Oddziału miasta Workuta </a:t>
            </a:r>
            <a:endParaRPr lang="pl-PL"/>
          </a:p>
          <a:p>
            <a:r>
              <a:rPr lang="pl-PL" dirty="0">
                <a:ea typeface="+mn-lt"/>
                <a:cs typeface="+mn-lt"/>
              </a:rPr>
              <a:t>o możliwości zamieszkiwania przez Bronisława </a:t>
            </a:r>
            <a:r>
              <a:rPr lang="pl-PL" dirty="0" err="1">
                <a:ea typeface="+mn-lt"/>
                <a:cs typeface="+mn-lt"/>
              </a:rPr>
              <a:t>Rożańskiego</a:t>
            </a:r>
            <a:r>
              <a:rPr lang="pl-PL" dirty="0">
                <a:ea typeface="+mn-lt"/>
                <a:cs typeface="+mn-lt"/>
              </a:rPr>
              <a:t> tylko na terenie miasta Workuta Republiki Komi ZSRR z terminem ważności </a:t>
            </a:r>
            <a:br>
              <a:rPr lang="pl-PL" dirty="0">
                <a:ea typeface="+mn-lt"/>
                <a:cs typeface="+mn-lt"/>
              </a:rPr>
            </a:br>
            <a:r>
              <a:rPr lang="pl-PL" dirty="0">
                <a:ea typeface="+mn-lt"/>
                <a:cs typeface="+mn-lt"/>
              </a:rPr>
              <a:t>do 31 grudnia 1953 roku.</a:t>
            </a:r>
            <a:endParaRPr lang="pl-PL" dirty="0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B313B59-00D9-44CD-8C99-FEAFED9A0FC9}"/>
              </a:ext>
            </a:extLst>
          </p:cNvPr>
          <p:cNvSpPr txBox="1"/>
          <p:nvPr/>
        </p:nvSpPr>
        <p:spPr>
          <a:xfrm>
            <a:off x="0" y="0"/>
            <a:ext cx="5458559" cy="65842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>
                <a:ea typeface="+mn-lt"/>
                <a:cs typeface="+mn-lt"/>
              </a:rPr>
              <a:t>Dokumenty Bronisława Różańskiego z łagru w Workucie </a:t>
            </a:r>
          </a:p>
          <a:p>
            <a:r>
              <a:rPr lang="pl-PL" dirty="0">
                <a:ea typeface="+mn-lt"/>
                <a:cs typeface="+mn-lt"/>
              </a:rPr>
              <a:t>i pobytu w Obwodzie Archangielskim. </a:t>
            </a:r>
            <a:endParaRPr lang="pl-PL" dirty="0">
              <a:cs typeface="Calibri"/>
            </a:endParaRPr>
          </a:p>
        </p:txBody>
      </p:sp>
      <p:pic>
        <p:nvPicPr>
          <p:cNvPr id="5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E73105F2-B239-4601-8EBB-CE9A8A4A05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6" t="59104" r="23404" b="560"/>
          <a:stretch/>
        </p:blipFill>
        <p:spPr>
          <a:xfrm rot="10800000">
            <a:off x="6733442" y="326384"/>
            <a:ext cx="5388002" cy="3105083"/>
          </a:xfrm>
          <a:prstGeom prst="rect">
            <a:avLst/>
          </a:prstGeom>
        </p:spPr>
      </p:pic>
      <p:pic>
        <p:nvPicPr>
          <p:cNvPr id="8" name="Obraz 8" descr="Obraz zawierający tekst, budynek, kamień&#10;&#10;Opis wygenerowany automatycznie">
            <a:extLst>
              <a:ext uri="{FF2B5EF4-FFF2-40B4-BE49-F238E27FC236}">
                <a16:creationId xmlns:a16="http://schemas.microsoft.com/office/drawing/2014/main" id="{8AC9B4B0-9229-4417-8588-F575CF968A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430845" y="2783532"/>
            <a:ext cx="2362957" cy="3239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9" descr="Obraz zawierający tekst&#10;&#10;Opis wygenerowany automatycznie">
            <a:extLst>
              <a:ext uri="{FF2B5EF4-FFF2-40B4-BE49-F238E27FC236}">
                <a16:creationId xmlns:a16="http://schemas.microsoft.com/office/drawing/2014/main" id="{54D1C0C1-5F20-47A5-B240-9D4969F81C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03257" y="3737538"/>
            <a:ext cx="2592368" cy="3686628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DB5BDF2B-35E4-4F22-972D-7AF9A932EC64}"/>
              </a:ext>
            </a:extLst>
          </p:cNvPr>
          <p:cNvSpPr txBox="1"/>
          <p:nvPr/>
        </p:nvSpPr>
        <p:spPr>
          <a:xfrm>
            <a:off x="3635211" y="6214630"/>
            <a:ext cx="6806719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Dokument wydany Bronisławowi Różańskiemu 22 czerwca 1955 roku,  uprawniający do wejścia na teren zakładu pracy w Workucie.</a:t>
            </a:r>
            <a:endParaRPr lang="pl-PL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724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000">
        <p14:reveal/>
      </p:transition>
    </mc:Choice>
    <mc:Fallback xmlns="">
      <p:transition spd="slow" advTm="4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5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7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022DC11-40AE-4744-961B-3356C32DD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984" y="238185"/>
            <a:ext cx="4619551" cy="186819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sz="2000" dirty="0">
                <a:ea typeface="+mn-lt"/>
                <a:cs typeface="+mn-lt"/>
              </a:rPr>
              <a:t>Polaków, mieszkających na Wołyniu dotknęła fala przymusowych przesiedleń ze wschodnich terenów II Rzeczypospolitej, odebranych w wyniku porozumień jałtańskich na rzecz Związku Socjalistycznych Republik Radzieckich.</a:t>
            </a:r>
            <a:endParaRPr lang="pl-PL" sz="2000" dirty="0">
              <a:cs typeface="Calibri"/>
            </a:endParaRPr>
          </a:p>
          <a:p>
            <a:pPr marL="0" indent="0" algn="just">
              <a:buNone/>
            </a:pPr>
            <a:endParaRPr lang="pl-PL" sz="2400">
              <a:ea typeface="+mn-lt"/>
              <a:cs typeface="+mn-lt"/>
            </a:endParaRPr>
          </a:p>
          <a:p>
            <a:pPr marL="0" indent="0" algn="just">
              <a:buNone/>
            </a:pPr>
            <a:endParaRPr lang="pl-PL" sz="1700">
              <a:ea typeface="+mn-lt"/>
              <a:cs typeface="+mn-lt"/>
            </a:endParaRPr>
          </a:p>
          <a:p>
            <a:endParaRPr lang="pl-PL" sz="1700">
              <a:cs typeface="Calibri"/>
            </a:endParaRPr>
          </a:p>
        </p:txBody>
      </p:sp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A7A47D4B-B810-413D-8E0D-E2AD27E8C6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00" t="1679" r="4750" b="1306"/>
          <a:stretch/>
        </p:blipFill>
        <p:spPr>
          <a:xfrm>
            <a:off x="5726659" y="70811"/>
            <a:ext cx="4950743" cy="59475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Obraz 4" descr="Obraz zawierający mapa&#10;&#10;Opis wygenerowany automatycznie">
            <a:extLst>
              <a:ext uri="{FF2B5EF4-FFF2-40B4-BE49-F238E27FC236}">
                <a16:creationId xmlns:a16="http://schemas.microsoft.com/office/drawing/2014/main" id="{07BEC56B-8744-4B72-AB1F-8D26438181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85"/>
          <a:stretch/>
        </p:blipFill>
        <p:spPr>
          <a:xfrm>
            <a:off x="333829" y="2424964"/>
            <a:ext cx="3819676" cy="3931208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EEEC340F-7E24-4731-AE6C-3D642BA6ADA4}"/>
              </a:ext>
            </a:extLst>
          </p:cNvPr>
          <p:cNvSpPr txBox="1"/>
          <p:nvPr/>
        </p:nvSpPr>
        <p:spPr>
          <a:xfrm>
            <a:off x="4845354" y="5655734"/>
            <a:ext cx="7012815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Orzeczenie nr 4724 wydane Annie Kucharskiej 1 lipca 1946 roku </a:t>
            </a:r>
            <a:br>
              <a:rPr lang="pl-PL" dirty="0"/>
            </a:br>
            <a:r>
              <a:rPr lang="pl-PL" dirty="0"/>
              <a:t>przez Państwowy Urząd Repatriacyjny Wojewódzki Oddział w Lublinie </a:t>
            </a:r>
            <a:br>
              <a:rPr lang="pl-PL" dirty="0"/>
            </a:br>
            <a:r>
              <a:rPr lang="pl-PL" dirty="0"/>
              <a:t>o  pozostawieniu na Wołyniu mienia w związku z przesiedleniem, które miało stanowić podstawę do osiedlenia w gospodarstwie rolnym. </a:t>
            </a:r>
          </a:p>
        </p:txBody>
      </p:sp>
    </p:spTree>
    <p:extLst>
      <p:ext uri="{BB962C8B-B14F-4D97-AF65-F5344CB8AC3E}">
        <p14:creationId xmlns:p14="http://schemas.microsoft.com/office/powerpoint/2010/main" val="171033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000">
        <p14:reveal/>
      </p:transition>
    </mc:Choice>
    <mc:Fallback xmlns="">
      <p:transition spd="slow" advTm="4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BF7D7E6-A5AB-4F71-8BFC-4419CED56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334" y="106569"/>
            <a:ext cx="6166089" cy="9696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sz="2000" dirty="0">
                <a:cs typeface="Calibri"/>
              </a:rPr>
              <a:t>9 września 1944 roku PKWN porozumiał się z rządem Ukraińskiej SRR w sprawie przesiedlenia ludności polskiej </a:t>
            </a:r>
            <a:br>
              <a:rPr lang="pl-PL" sz="2000" dirty="0">
                <a:cs typeface="Calibri"/>
              </a:rPr>
            </a:br>
            <a:r>
              <a:rPr lang="pl-PL" sz="2000" dirty="0">
                <a:cs typeface="Calibri"/>
              </a:rPr>
              <a:t>i żydowskiej z tej republiki.   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tekst, paragon, dokument&#10;&#10;Opis wygenerowany automatycznie">
            <a:extLst>
              <a:ext uri="{FF2B5EF4-FFF2-40B4-BE49-F238E27FC236}">
                <a16:creationId xmlns:a16="http://schemas.microsoft.com/office/drawing/2014/main" id="{C93B6753-7F43-464A-9DDE-E3972D2B0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357" y="147081"/>
            <a:ext cx="4676536" cy="6433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0503957D-628C-4DAC-8DDA-FB8A6071FB1D}"/>
              </a:ext>
            </a:extLst>
          </p:cNvPr>
          <p:cNvSpPr txBox="1"/>
          <p:nvPr/>
        </p:nvSpPr>
        <p:spPr>
          <a:xfrm>
            <a:off x="6995410" y="5926077"/>
            <a:ext cx="5006198" cy="92333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Spis mienia pozostawionego przez Marię Bednarek, córkę Teodora w Nowej Dąbrowie, sporządzony w związku z jej przesiedleniem z Wołynia.</a:t>
            </a:r>
          </a:p>
        </p:txBody>
      </p:sp>
      <p:pic>
        <p:nvPicPr>
          <p:cNvPr id="7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4F8722F9-AB9D-4C9C-85EF-3E2E5ADA94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20" t="-307" b="-307"/>
          <a:stretch/>
        </p:blipFill>
        <p:spPr>
          <a:xfrm rot="10800000">
            <a:off x="774700" y="981594"/>
            <a:ext cx="5257842" cy="5937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C463C8F9-6953-4754-8AA4-4EF3342CB6E1}"/>
              </a:ext>
            </a:extLst>
          </p:cNvPr>
          <p:cNvSpPr txBox="1"/>
          <p:nvPr/>
        </p:nvSpPr>
        <p:spPr>
          <a:xfrm>
            <a:off x="1106715" y="6210300"/>
            <a:ext cx="4230914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>
                <a:cs typeface="Calibri"/>
              </a:rPr>
              <a:t>Chełm, 13 listopad 1947 rok, zaświadczenie przesiedleńcze rodziny Różańskich.</a:t>
            </a:r>
          </a:p>
        </p:txBody>
      </p:sp>
    </p:spTree>
    <p:extLst>
      <p:ext uri="{BB962C8B-B14F-4D97-AF65-F5344CB8AC3E}">
        <p14:creationId xmlns:p14="http://schemas.microsoft.com/office/powerpoint/2010/main" val="275213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000">
        <p14:reveal/>
      </p:transition>
    </mc:Choice>
    <mc:Fallback xmlns="">
      <p:transition spd="slow" advTm="4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az 25" descr="Obraz zawierający tekst, meble, komoda&#10;&#10;Opis wygenerowany automatycznie">
            <a:extLst>
              <a:ext uri="{FF2B5EF4-FFF2-40B4-BE49-F238E27FC236}">
                <a16:creationId xmlns:a16="http://schemas.microsoft.com/office/drawing/2014/main" id="{9C71218D-3A4C-4467-B6F3-C2632DFF4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4991" y="336173"/>
            <a:ext cx="3227009" cy="47901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45513CA3-D97D-4FA1-A4E3-9DDD2D8519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518" t="-77"/>
          <a:stretch/>
        </p:blipFill>
        <p:spPr>
          <a:xfrm>
            <a:off x="5919957" y="138498"/>
            <a:ext cx="3227009" cy="49841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6" name="pole tekstowe 25">
            <a:extLst>
              <a:ext uri="{FF2B5EF4-FFF2-40B4-BE49-F238E27FC236}">
                <a16:creationId xmlns:a16="http://schemas.microsoft.com/office/drawing/2014/main" id="{9D18D3D4-1FEE-4E70-87B9-5A6476A70344}"/>
              </a:ext>
            </a:extLst>
          </p:cNvPr>
          <p:cNvSpPr txBox="1"/>
          <p:nvPr/>
        </p:nvSpPr>
        <p:spPr>
          <a:xfrm rot="10800000" flipV="1">
            <a:off x="-2" y="0"/>
            <a:ext cx="5779913" cy="31393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Anna i Józef Kucharscy razem z dziećmi Heleną i Zygmuntem zostali przesiedleni z Kresów Wschodnich w nowe granice Rzeczypospolitej Polskiej 29 grudnia 1944 roku. Zostawili za sobą cały dotychczasowy świat. Utracili dorobek swojego życia i poprzednich pokoleń. Na Wołyniu pozostały groby najbliższych, do których nigdy nie było dane </a:t>
            </a:r>
            <a:br>
              <a:rPr lang="pl-PL" dirty="0"/>
            </a:br>
            <a:r>
              <a:rPr lang="pl-PL" dirty="0"/>
              <a:t>im wrócić. </a:t>
            </a:r>
          </a:p>
          <a:p>
            <a:endParaRPr lang="pl-PL" dirty="0"/>
          </a:p>
          <a:p>
            <a:r>
              <a:rPr lang="pl-PL" dirty="0"/>
              <a:t>Józef Kucharski, po pobiciu przez nieznanych sprawców na Wołyniu, zmarł 12 maja 1945 roku w Szpitalu Szarytek </a:t>
            </a:r>
            <a:br>
              <a:rPr lang="pl-PL" dirty="0"/>
            </a:br>
            <a:r>
              <a:rPr lang="pl-PL" dirty="0"/>
              <a:t>w Lublinie. </a:t>
            </a:r>
          </a:p>
        </p:txBody>
      </p:sp>
      <p:pic>
        <p:nvPicPr>
          <p:cNvPr id="36" name="Obraz 36" descr="Obraz zawierający tekst&#10;&#10;Opis wygenerowany automatycznie">
            <a:extLst>
              <a:ext uri="{FF2B5EF4-FFF2-40B4-BE49-F238E27FC236}">
                <a16:creationId xmlns:a16="http://schemas.microsoft.com/office/drawing/2014/main" id="{1B4EAD3F-B5A0-421C-85CE-18073D5F08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65" t="2320" r="3965" b="2320"/>
          <a:stretch/>
        </p:blipFill>
        <p:spPr>
          <a:xfrm rot="16200000">
            <a:off x="1182043" y="2095777"/>
            <a:ext cx="2470187" cy="4834273"/>
          </a:xfrm>
          <a:prstGeom prst="rect">
            <a:avLst/>
          </a:prstGeom>
        </p:spPr>
      </p:pic>
      <p:sp>
        <p:nvSpPr>
          <p:cNvPr id="37" name="pole tekstowe 36">
            <a:extLst>
              <a:ext uri="{FF2B5EF4-FFF2-40B4-BE49-F238E27FC236}">
                <a16:creationId xmlns:a16="http://schemas.microsoft.com/office/drawing/2014/main" id="{5085EFB2-F6CB-4BD0-AAB4-3672000FB663}"/>
              </a:ext>
            </a:extLst>
          </p:cNvPr>
          <p:cNvSpPr txBox="1"/>
          <p:nvPr/>
        </p:nvSpPr>
        <p:spPr>
          <a:xfrm>
            <a:off x="-2" y="5664427"/>
            <a:ext cx="5972624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Dokument ze szpitala Św. Wincentego a Paulo w Lublinie </a:t>
            </a:r>
            <a:br>
              <a:rPr lang="pl-PL" dirty="0"/>
            </a:br>
            <a:r>
              <a:rPr lang="pl-PL" dirty="0"/>
              <a:t>z 1947 roku, prowadzonego przez Zgromadzenie zakonne sióstr szarytek, dotyczące pobytu Józefa Kucharskiego </a:t>
            </a:r>
            <a:br>
              <a:rPr lang="pl-PL" dirty="0"/>
            </a:br>
            <a:r>
              <a:rPr lang="pl-PL" dirty="0"/>
              <a:t>w szpitalu.</a:t>
            </a: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6FC0D563-4F0A-4149-9EED-3D0282C80367}"/>
              </a:ext>
            </a:extLst>
          </p:cNvPr>
          <p:cNvSpPr txBox="1"/>
          <p:nvPr/>
        </p:nvSpPr>
        <p:spPr>
          <a:xfrm>
            <a:off x="6101933" y="5387428"/>
            <a:ext cx="6090067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>
                <a:cs typeface="Calibri"/>
              </a:rPr>
              <a:t>Karta repatriacyjna Anny i Józefa Kucharskich oraz ich dzieci Heleny i Zygmunta, numer 3045, wydana 29 grudnia 1944 roku przez "Głównego Pełnomocnika Rządu Ukraińskiej SSR Polskiego Komitetu Wyzwolenia Narodowego", przesiedlająca rodzinę do województwa lubelskiego. </a:t>
            </a:r>
          </a:p>
        </p:txBody>
      </p:sp>
    </p:spTree>
    <p:extLst>
      <p:ext uri="{BB962C8B-B14F-4D97-AF65-F5344CB8AC3E}">
        <p14:creationId xmlns:p14="http://schemas.microsoft.com/office/powerpoint/2010/main" val="384729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000">
        <p14:reveal/>
      </p:transition>
    </mc:Choice>
    <mc:Fallback xmlns="">
      <p:transition spd="slow" advTm="4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7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F5B3109-ACED-42AE-8E1A-4E68791B4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61" y="60103"/>
            <a:ext cx="6925842" cy="489651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pl-PL" sz="2400" dirty="0">
                <a:ea typeface="+mn-lt"/>
                <a:cs typeface="+mn-lt"/>
              </a:rPr>
              <a:t>Pierwszą miejscowością, w której zatrzymała się </a:t>
            </a:r>
            <a:br>
              <a:rPr lang="pl-PL" sz="2400" dirty="0">
                <a:ea typeface="+mn-lt"/>
                <a:cs typeface="+mn-lt"/>
              </a:rPr>
            </a:br>
            <a:r>
              <a:rPr lang="pl-PL" sz="2400" dirty="0">
                <a:ea typeface="+mn-lt"/>
                <a:cs typeface="+mn-lt"/>
              </a:rPr>
              <a:t>Anna Kucharska z małymi dziećmi, po przekroczeniu nowej granicy Polski ze Związkiem Radzieckim była wieś Wołczyny położona tuż przy nowej granicy Polski. Potem razem wyjechali do Chełma, gdzie na krótko zatrzymali się. </a:t>
            </a:r>
            <a:endParaRPr lang="pl-PL" sz="2400" dirty="0">
              <a:cs typeface="Calibri"/>
            </a:endParaRPr>
          </a:p>
          <a:p>
            <a:pPr marL="0" indent="0">
              <a:buNone/>
            </a:pPr>
            <a:r>
              <a:rPr lang="pl-PL" sz="2400" dirty="0">
                <a:ea typeface="+mn-lt"/>
                <a:cs typeface="+mn-lt"/>
              </a:rPr>
              <a:t>Ostatecznie Anna Kucharska z dziećmi zamieszkała </a:t>
            </a:r>
            <a:br>
              <a:rPr lang="pl-PL" sz="2400" dirty="0">
                <a:ea typeface="+mn-lt"/>
                <a:cs typeface="+mn-lt"/>
              </a:rPr>
            </a:br>
            <a:r>
              <a:rPr lang="pl-PL" sz="2400" dirty="0">
                <a:ea typeface="+mn-lt"/>
                <a:cs typeface="+mn-lt"/>
              </a:rPr>
              <a:t>we wsi Żółtańce, gminie </a:t>
            </a:r>
            <a:r>
              <a:rPr lang="pl-PL" sz="2400" dirty="0" err="1">
                <a:ea typeface="+mn-lt"/>
                <a:cs typeface="+mn-lt"/>
              </a:rPr>
              <a:t>Krzywiczki</a:t>
            </a:r>
            <a:r>
              <a:rPr lang="pl-PL" sz="2400" dirty="0">
                <a:ea typeface="+mn-lt"/>
                <a:cs typeface="+mn-lt"/>
              </a:rPr>
              <a:t> w pobliżu Chełma, gdzie pozostała do końca życia w gospodarstwie, które zostało przydzielone w 1948 roku jako repatriantowi jej matce Marii Bednarek. </a:t>
            </a:r>
          </a:p>
          <a:p>
            <a:pPr marL="0" indent="0">
              <a:buNone/>
            </a:pPr>
            <a:r>
              <a:rPr lang="pl-PL" sz="2400" dirty="0">
                <a:ea typeface="+mn-lt"/>
                <a:cs typeface="+mn-lt"/>
              </a:rPr>
              <a:t>Zaczęły się kolejne lata trudu i rozpoczynania wszystkiego od nowa po zakończeniu wojny </a:t>
            </a:r>
            <a:br>
              <a:rPr lang="pl-PL" sz="2400" dirty="0">
                <a:ea typeface="+mn-lt"/>
                <a:cs typeface="+mn-lt"/>
              </a:rPr>
            </a:br>
            <a:r>
              <a:rPr lang="pl-PL" sz="2400" dirty="0">
                <a:ea typeface="+mn-lt"/>
                <a:cs typeface="+mn-lt"/>
              </a:rPr>
              <a:t>i przesiedleniu.</a:t>
            </a:r>
            <a:endParaRPr lang="pl-PL"/>
          </a:p>
        </p:txBody>
      </p:sp>
      <p:pic>
        <p:nvPicPr>
          <p:cNvPr id="5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DFB7EB02-26FA-4B01-8623-73E7E6A7E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1781" y="4530"/>
            <a:ext cx="5065301" cy="6853162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0DC0C513-1C86-4B8A-9D30-FB7C34185312}"/>
              </a:ext>
            </a:extLst>
          </p:cNvPr>
          <p:cNvSpPr txBox="1"/>
          <p:nvPr/>
        </p:nvSpPr>
        <p:spPr>
          <a:xfrm>
            <a:off x="137849" y="5623983"/>
            <a:ext cx="7362823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>
                <a:cs typeface="Calibri"/>
              </a:rPr>
              <a:t>Protokół przekazania </a:t>
            </a:r>
            <a:r>
              <a:rPr lang="pl-PL" dirty="0">
                <a:ea typeface="+mn-lt"/>
                <a:cs typeface="+mn-lt"/>
              </a:rPr>
              <a:t>21 maja 1948 roku w użytkowanie przez Państwowy Urząd Repatriacyjny w Chełmie repatriantce</a:t>
            </a:r>
            <a:r>
              <a:rPr lang="pl-PL" dirty="0">
                <a:cs typeface="Calibri"/>
              </a:rPr>
              <a:t> Marii Bednarek gospodarstwa rolnego we wsi Żółtańce.</a:t>
            </a:r>
          </a:p>
        </p:txBody>
      </p:sp>
    </p:spTree>
    <p:extLst>
      <p:ext uri="{BB962C8B-B14F-4D97-AF65-F5344CB8AC3E}">
        <p14:creationId xmlns:p14="http://schemas.microsoft.com/office/powerpoint/2010/main" val="393728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000">
        <p14:reveal/>
      </p:transition>
    </mc:Choice>
    <mc:Fallback xmlns="">
      <p:transition spd="slow" advTm="4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651B01BD-CA1C-43A4-A053-E4E1D00D178E}"/>
              </a:ext>
            </a:extLst>
          </p:cNvPr>
          <p:cNvSpPr txBox="1"/>
          <p:nvPr/>
        </p:nvSpPr>
        <p:spPr>
          <a:xfrm>
            <a:off x="273227" y="1436510"/>
            <a:ext cx="6918165" cy="4247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90000"/>
              </a:lnSpc>
              <a:spcBef>
                <a:spcPts val="1000"/>
              </a:spcBef>
            </a:pPr>
            <a:endParaRPr lang="pl-PL" sz="2400" dirty="0">
              <a:ea typeface="+mn-lt"/>
              <a:cs typeface="+mn-lt"/>
            </a:endParaRPr>
          </a:p>
        </p:txBody>
      </p:sp>
      <p:pic>
        <p:nvPicPr>
          <p:cNvPr id="3" name="Obraz 3" descr="Obraz zawierający tekst&#10;&#10;Opis wygenerowany automatycznie">
            <a:extLst>
              <a:ext uri="{FF2B5EF4-FFF2-40B4-BE49-F238E27FC236}">
                <a16:creationId xmlns:a16="http://schemas.microsoft.com/office/drawing/2014/main" id="{A62BBC6D-66EE-4029-AB78-663842C5AD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59" t="7868" b="23176"/>
          <a:stretch/>
        </p:blipFill>
        <p:spPr>
          <a:xfrm>
            <a:off x="745066" y="469069"/>
            <a:ext cx="5137927" cy="58273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82186406-C5B9-4E30-AF5F-A74D27AE401F}"/>
              </a:ext>
            </a:extLst>
          </p:cNvPr>
          <p:cNvSpPr txBox="1"/>
          <p:nvPr/>
        </p:nvSpPr>
        <p:spPr>
          <a:xfrm>
            <a:off x="6093580" y="1720476"/>
            <a:ext cx="5991154" cy="22467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000" dirty="0"/>
              <a:t>Fragment odpisu z dokumentu, stanowiącego opis  mienia pozostawionego w miejscowości Majdanek </a:t>
            </a:r>
            <a:br>
              <a:rPr lang="pl-PL" sz="2000" dirty="0"/>
            </a:br>
            <a:r>
              <a:rPr lang="pl-PL" sz="2000" dirty="0"/>
              <a:t>na Wołyniu przez Annę i Józefa Kucharskich w związku </a:t>
            </a:r>
            <a:br>
              <a:rPr lang="pl-PL" sz="2000" dirty="0"/>
            </a:br>
            <a:r>
              <a:rPr lang="pl-PL" sz="2000" dirty="0"/>
              <a:t>z ich przesiedleniem 29 grudnia 1944 roku z Wołynia </a:t>
            </a:r>
            <a:br>
              <a:rPr lang="pl-PL" sz="2000" dirty="0"/>
            </a:br>
            <a:r>
              <a:rPr lang="pl-PL" sz="2000" dirty="0"/>
              <a:t>do Polski po zmianie granic, sporządzony </a:t>
            </a:r>
            <a:br>
              <a:rPr lang="pl-PL" sz="2000" dirty="0"/>
            </a:br>
            <a:r>
              <a:rPr lang="pl-PL" sz="2000" dirty="0"/>
              <a:t>przez Prezydium Gromadzkiej Rady Narodowej </a:t>
            </a:r>
            <a:br>
              <a:rPr lang="pl-PL" sz="2000" dirty="0"/>
            </a:br>
            <a:r>
              <a:rPr lang="pl-PL" sz="2000" dirty="0"/>
              <a:t>w Pokrówce 18 marca 1957 roku. </a:t>
            </a:r>
            <a:endParaRPr lang="pl-PL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241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000">
        <p14:reveal/>
      </p:transition>
    </mc:Choice>
    <mc:Fallback xmlns="">
      <p:transition spd="slow" advTm="4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3" descr="Obraz zawierający tekst, zewnętrzne, drzewo, osoba&#10;&#10;Opis wygenerowany automatycznie">
            <a:extLst>
              <a:ext uri="{FF2B5EF4-FFF2-40B4-BE49-F238E27FC236}">
                <a16:creationId xmlns:a16="http://schemas.microsoft.com/office/drawing/2014/main" id="{C6C20FDF-BAA8-482C-B567-6C8353DB84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4" r="2" b="4128"/>
          <a:stretch/>
        </p:blipFill>
        <p:spPr>
          <a:xfrm>
            <a:off x="8032101" y="3966"/>
            <a:ext cx="4164572" cy="55095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3EB50CA-8A01-42E6-98E5-5303D814E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798" y="1085085"/>
            <a:ext cx="3832659" cy="3569049"/>
          </a:xfr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sz="2000" dirty="0">
                <a:ea typeface="+mn-lt"/>
                <a:cs typeface="+mn-lt"/>
              </a:rPr>
              <a:t>W  latach 50-tych XX wieku przesiedleńcy z Wołynia, którzy zostali skierowani do zamieszkania we wsi Żółtańce w okolicach Chełma zbudowali własnymi siłami, w podziękowaniu za ocalenie </a:t>
            </a:r>
            <a:br>
              <a:rPr lang="pl-PL" sz="2000" dirty="0">
                <a:ea typeface="+mn-lt"/>
                <a:cs typeface="+mn-lt"/>
              </a:rPr>
            </a:br>
            <a:r>
              <a:rPr lang="pl-PL" sz="2000" dirty="0">
                <a:ea typeface="+mn-lt"/>
                <a:cs typeface="+mn-lt"/>
              </a:rPr>
              <a:t>od zagłady i przeżycie okropności wojny, dziękczynną kapliczkę.    </a:t>
            </a:r>
          </a:p>
          <a:p>
            <a:pPr marL="0" indent="0">
              <a:buNone/>
            </a:pPr>
            <a:r>
              <a:rPr lang="pl-PL" sz="2000" dirty="0">
                <a:ea typeface="+mn-lt"/>
                <a:cs typeface="+mn-lt"/>
              </a:rPr>
              <a:t>Kilka lat po wojnie Anna Kucharska wyszła za mąż za Aleksandra, </a:t>
            </a:r>
            <a:br>
              <a:rPr lang="pl-PL" sz="2000" dirty="0">
                <a:ea typeface="+mn-lt"/>
                <a:cs typeface="+mn-lt"/>
              </a:rPr>
            </a:br>
            <a:r>
              <a:rPr lang="pl-PL" sz="2000" dirty="0">
                <a:ea typeface="+mn-lt"/>
                <a:cs typeface="+mn-lt"/>
              </a:rPr>
              <a:t>który pomagał jej w wychowaniu dzieci Heleny i Zygmunta. </a:t>
            </a:r>
          </a:p>
          <a:p>
            <a:endParaRPr lang="pl-PL" dirty="0">
              <a:cs typeface="Calibri"/>
            </a:endParaRPr>
          </a:p>
        </p:txBody>
      </p:sp>
      <p:pic>
        <p:nvPicPr>
          <p:cNvPr id="5" name="Obraz 3" descr="Obraz zawierający tekst, pozujący, stare, grupa&#10;&#10;Opis wygenerowany automatycznie">
            <a:extLst>
              <a:ext uri="{FF2B5EF4-FFF2-40B4-BE49-F238E27FC236}">
                <a16:creationId xmlns:a16="http://schemas.microsoft.com/office/drawing/2014/main" id="{20C1A215-8712-481C-9A83-FAE350D676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5" t="1073" b="7156"/>
          <a:stretch/>
        </p:blipFill>
        <p:spPr>
          <a:xfrm>
            <a:off x="4018713" y="206183"/>
            <a:ext cx="4766770" cy="6209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28C0B73A-6776-4080-8EBA-5DDCEBC9F9BB}"/>
              </a:ext>
            </a:extLst>
          </p:cNvPr>
          <p:cNvSpPr txBox="1"/>
          <p:nvPr/>
        </p:nvSpPr>
        <p:spPr>
          <a:xfrm>
            <a:off x="3327400" y="6211529"/>
            <a:ext cx="6381044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>
                <a:ea typeface="+mn-lt"/>
                <a:cs typeface="+mn-lt"/>
              </a:rPr>
              <a:t>Żółtańce, początek lat pięćdziesiątych XX wieku, po prawej stronie dzieci Anny Kucharskiej - Helena i Zygmunt przed kapliczką.</a:t>
            </a:r>
          </a:p>
        </p:txBody>
      </p:sp>
    </p:spTree>
    <p:extLst>
      <p:ext uri="{BB962C8B-B14F-4D97-AF65-F5344CB8AC3E}">
        <p14:creationId xmlns:p14="http://schemas.microsoft.com/office/powerpoint/2010/main" val="75943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000">
        <p14:reveal/>
      </p:transition>
    </mc:Choice>
    <mc:Fallback xmlns="">
      <p:transition spd="slow" advTm="4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8EEC7AC-69C4-40C8-8F5D-8A4F22191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7018" y="290630"/>
            <a:ext cx="5784713" cy="2491420"/>
          </a:xfr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l-PL" sz="2000" dirty="0">
                <a:ea typeface="+mn-lt"/>
                <a:cs typeface="+mn-lt"/>
              </a:rPr>
              <a:t>Początki życia na Żółtańcach były dla Anny Kucharskiej bardzo trudne. Stworzenie dzieciom warunków, umożliwiających życie i wspólne funkcjonowanie okazało się wielkim wyzwaniem i problem. Pogorszone warunki życia przez nowe okoliczności, konieczność zapewnienia utrzymania w zmienionych warunkach i opieka nad małymi dziećmi wymagały wielkiej siły.  </a:t>
            </a:r>
            <a:endParaRPr lang="pl-PL" sz="2000" dirty="0"/>
          </a:p>
        </p:txBody>
      </p:sp>
      <p:pic>
        <p:nvPicPr>
          <p:cNvPr id="5" name="Obraz 5" descr="Obraz zawierający tekst, osoba, zewnętrzne, stare&#10;&#10;Opis wygenerowany automatycznie">
            <a:extLst>
              <a:ext uri="{FF2B5EF4-FFF2-40B4-BE49-F238E27FC236}">
                <a16:creationId xmlns:a16="http://schemas.microsoft.com/office/drawing/2014/main" id="{7D9D4A3A-2A21-446D-A701-430C288330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3" t="1399" r="312" b="-233"/>
          <a:stretch/>
        </p:blipFill>
        <p:spPr>
          <a:xfrm>
            <a:off x="140304" y="211364"/>
            <a:ext cx="3747181" cy="5134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E0FDA12B-B005-4717-B885-D69BC732C938}"/>
              </a:ext>
            </a:extLst>
          </p:cNvPr>
          <p:cNvSpPr txBox="1"/>
          <p:nvPr/>
        </p:nvSpPr>
        <p:spPr>
          <a:xfrm>
            <a:off x="56848" y="5470676"/>
            <a:ext cx="3822700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Żółtańce, 4 czerwiec 1951 rok, </a:t>
            </a:r>
            <a:br>
              <a:rPr lang="pl-PL" dirty="0"/>
            </a:br>
            <a:r>
              <a:rPr lang="pl-PL" dirty="0"/>
              <a:t>od lewej Zygmunt i Helena Kucharscy przed budynkiem szkoły.</a:t>
            </a:r>
          </a:p>
        </p:txBody>
      </p:sp>
      <p:pic>
        <p:nvPicPr>
          <p:cNvPr id="7" name="Obraz 9" descr="Obraz zawierający wewnątrz, brudne, sąsiadująco&#10;&#10;Opis wygenerowany automatycznie">
            <a:extLst>
              <a:ext uri="{FF2B5EF4-FFF2-40B4-BE49-F238E27FC236}">
                <a16:creationId xmlns:a16="http://schemas.microsoft.com/office/drawing/2014/main" id="{715241AC-F326-430F-9413-7D0F93E5C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478393" y="3903568"/>
            <a:ext cx="3409628" cy="2333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11" descr="Obraz zawierający tekst, zewnętrzne&#10;&#10;Opis wygenerowany automatycznie">
            <a:extLst>
              <a:ext uri="{FF2B5EF4-FFF2-40B4-BE49-F238E27FC236}">
                <a16:creationId xmlns:a16="http://schemas.microsoft.com/office/drawing/2014/main" id="{E0EE664D-A6DC-4A98-9C6E-44E6A390E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5454" y="2700154"/>
            <a:ext cx="3299580" cy="4152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3359B3B3-E39A-4D4C-9C31-749A61C6EDCD}"/>
              </a:ext>
            </a:extLst>
          </p:cNvPr>
          <p:cNvSpPr txBox="1"/>
          <p:nvPr/>
        </p:nvSpPr>
        <p:spPr>
          <a:xfrm>
            <a:off x="7955812" y="6483365"/>
            <a:ext cx="1908629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Żółtańce, 1952 rok</a:t>
            </a:r>
          </a:p>
        </p:txBody>
      </p:sp>
      <p:pic>
        <p:nvPicPr>
          <p:cNvPr id="4" name="Obraz 7">
            <a:extLst>
              <a:ext uri="{FF2B5EF4-FFF2-40B4-BE49-F238E27FC236}">
                <a16:creationId xmlns:a16="http://schemas.microsoft.com/office/drawing/2014/main" id="{5C39D349-856D-485E-8FE4-69544C5C06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6384" y="-5050"/>
            <a:ext cx="2646505" cy="4501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64E5D54D-110D-4239-A31C-CB6E06388163}"/>
              </a:ext>
            </a:extLst>
          </p:cNvPr>
          <p:cNvSpPr txBox="1"/>
          <p:nvPr/>
        </p:nvSpPr>
        <p:spPr>
          <a:xfrm>
            <a:off x="9654308" y="3639128"/>
            <a:ext cx="2396837" cy="6694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Aleksander Kucharski,</a:t>
            </a:r>
            <a:endParaRPr lang="pl-PL" dirty="0">
              <a:cs typeface="Calibri"/>
            </a:endParaRPr>
          </a:p>
          <a:p>
            <a:r>
              <a:rPr lang="pl-PL" dirty="0"/>
              <a:t>lata 50-te XX wieku</a:t>
            </a:r>
            <a:endParaRPr lang="pl-PL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387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000">
        <p14:reveal/>
      </p:transition>
    </mc:Choice>
    <mc:Fallback xmlns="">
      <p:transition spd="slow" advTm="4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5E5AB9D-EFA5-4B25-B769-9F352D1CC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1572" y="1418768"/>
            <a:ext cx="5348287" cy="3134737"/>
          </a:xfrm>
          <a:solidFill>
            <a:schemeClr val="tx2">
              <a:lumMod val="40000"/>
              <a:lumOff val="60000"/>
            </a:scheme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50000"/>
              </a:lnSpc>
              <a:spcBef>
                <a:spcPts val="1500"/>
              </a:spcBef>
              <a:buNone/>
            </a:pPr>
            <a:r>
              <a:rPr lang="pl-PL" sz="2000" dirty="0">
                <a:ea typeface="+mn-lt"/>
                <a:cs typeface="+mn-lt"/>
              </a:rPr>
              <a:t>Stara Dąbrowa, Nowa Dąbrowa i Majdanek </a:t>
            </a:r>
            <a:br>
              <a:rPr lang="pl-PL" sz="2000" dirty="0">
                <a:ea typeface="+mn-lt"/>
                <a:cs typeface="+mn-lt"/>
              </a:rPr>
            </a:br>
            <a:r>
              <a:rPr lang="pl-PL" sz="2000" dirty="0">
                <a:ea typeface="+mn-lt"/>
                <a:cs typeface="+mn-lt"/>
              </a:rPr>
              <a:t>w województwie wołyńskim, powiecie kowelskim, gminie </a:t>
            </a:r>
            <a:r>
              <a:rPr lang="pl-PL" sz="2000" dirty="0" err="1">
                <a:ea typeface="+mn-lt"/>
                <a:cs typeface="+mn-lt"/>
              </a:rPr>
              <a:t>Hołoby</a:t>
            </a:r>
            <a:r>
              <a:rPr lang="pl-PL" sz="2000" dirty="0">
                <a:ea typeface="+mn-lt"/>
                <a:cs typeface="+mn-lt"/>
              </a:rPr>
              <a:t> były miejscowościami, które leżały obok siebie. </a:t>
            </a:r>
            <a:endParaRPr lang="pl-PL" dirty="0">
              <a:cs typeface="Calibri"/>
            </a:endParaRPr>
          </a:p>
          <a:p>
            <a:pPr marL="0" indent="0">
              <a:lnSpc>
                <a:spcPct val="150000"/>
              </a:lnSpc>
              <a:spcBef>
                <a:spcPts val="1500"/>
              </a:spcBef>
              <a:buNone/>
            </a:pPr>
            <a:r>
              <a:rPr lang="pl-PL" sz="2000" dirty="0">
                <a:ea typeface="+mn-lt"/>
                <a:cs typeface="+mn-lt"/>
              </a:rPr>
              <a:t>Wszystkie trzy miejscowości znajdowały się </a:t>
            </a:r>
            <a:br>
              <a:rPr lang="pl-PL" sz="2000" dirty="0">
                <a:ea typeface="+mn-lt"/>
                <a:cs typeface="+mn-lt"/>
              </a:rPr>
            </a:br>
            <a:r>
              <a:rPr lang="pl-PL" sz="2000" dirty="0">
                <a:ea typeface="+mn-lt"/>
                <a:cs typeface="+mn-lt"/>
              </a:rPr>
              <a:t>w odległości około 7 kilometrów od </a:t>
            </a:r>
            <a:r>
              <a:rPr lang="pl-PL" sz="2000" dirty="0" err="1">
                <a:ea typeface="+mn-lt"/>
                <a:cs typeface="+mn-lt"/>
              </a:rPr>
              <a:t>Hołób</a:t>
            </a:r>
            <a:r>
              <a:rPr lang="pl-PL" sz="2000" dirty="0">
                <a:ea typeface="+mn-lt"/>
                <a:cs typeface="+mn-lt"/>
              </a:rPr>
              <a:t>. </a:t>
            </a:r>
            <a:endParaRPr lang="pl-PL" sz="2000" dirty="0">
              <a:cs typeface="Calibri"/>
            </a:endParaRPr>
          </a:p>
        </p:txBody>
      </p:sp>
      <p:pic>
        <p:nvPicPr>
          <p:cNvPr id="4" name="Obraz 4" descr="Obraz zawierający tekst, stare, ubrania&#10;&#10;Opis wygenerowany automatycznie">
            <a:extLst>
              <a:ext uri="{FF2B5EF4-FFF2-40B4-BE49-F238E27FC236}">
                <a16:creationId xmlns:a16="http://schemas.microsoft.com/office/drawing/2014/main" id="{5401DB27-9AEA-4795-9DFE-F48D8D6F3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505971" y="910530"/>
            <a:ext cx="6858697" cy="5045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0A9D92FE-E0FA-4F6E-AAEC-564D34354CE2}"/>
              </a:ext>
            </a:extLst>
          </p:cNvPr>
          <p:cNvSpPr txBox="1"/>
          <p:nvPr/>
        </p:nvSpPr>
        <p:spPr>
          <a:xfrm>
            <a:off x="2707099" y="6101801"/>
            <a:ext cx="4335737" cy="64633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>
                <a:cs typeface="Calibri"/>
              </a:rPr>
              <a:t>Kowel,  początek lat trzydziestych XX wieku, od lewej Anna Bednarkówna.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1787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000">
        <p14:reveal/>
      </p:transition>
    </mc:Choice>
    <mc:Fallback xmlns="">
      <p:transition spd="slow" advTm="45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834ED538-8497-4F7B-A068-6D3EF8E2458F}"/>
              </a:ext>
            </a:extLst>
          </p:cNvPr>
          <p:cNvSpPr txBox="1"/>
          <p:nvPr/>
        </p:nvSpPr>
        <p:spPr>
          <a:xfrm>
            <a:off x="934429" y="50892"/>
            <a:ext cx="10523966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 dirty="0">
                <a:cs typeface="Arial"/>
              </a:rPr>
              <a:t>W 1953 roku za pośrednictwem Czerwonego Krzyża siostry Rachela i Pinia </a:t>
            </a:r>
            <a:r>
              <a:rPr lang="pl-PL" sz="2400" dirty="0" err="1">
                <a:cs typeface="Arial"/>
              </a:rPr>
              <a:t>Bunis</a:t>
            </a:r>
            <a:r>
              <a:rPr lang="pl-PL" sz="2400" dirty="0">
                <a:cs typeface="Arial"/>
              </a:rPr>
              <a:t>, które przeżyły wojnę, odnalazły Annę Kucharską, po rozstaniu się z nią na Wołyniu jesienią 1943 roku. Pierwszy list Pinii do Anny Kucharskiej pochodzi z 1953 roku. ​</a:t>
            </a:r>
            <a:endParaRPr lang="pl-PL" sz="2400" dirty="0"/>
          </a:p>
        </p:txBody>
      </p:sp>
      <p:pic>
        <p:nvPicPr>
          <p:cNvPr id="2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0A2A6689-7181-415C-8C1C-4A3ED1F13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550" y="1251292"/>
            <a:ext cx="5004618" cy="54695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FBF88A15-41D8-48EE-8250-C8DF579B1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960" y="1182436"/>
            <a:ext cx="4783393" cy="5127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B3DD761F-62E8-47E7-824F-960604486B1A}"/>
              </a:ext>
            </a:extLst>
          </p:cNvPr>
          <p:cNvSpPr txBox="1"/>
          <p:nvPr/>
        </p:nvSpPr>
        <p:spPr>
          <a:xfrm rot="10800000" flipV="1">
            <a:off x="5845160" y="6211446"/>
            <a:ext cx="3947653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/>
              <a:t>Pierwszy po zakończeniu wojny list Pinii </a:t>
            </a:r>
          </a:p>
          <a:p>
            <a:r>
              <a:rPr lang="pl-PL" dirty="0"/>
              <a:t>do </a:t>
            </a:r>
            <a:r>
              <a:rPr lang="pl-PL"/>
              <a:t>Anny Kucharskiej z 6 maja 1953 roku</a:t>
            </a:r>
          </a:p>
        </p:txBody>
      </p:sp>
    </p:spTree>
    <p:extLst>
      <p:ext uri="{BB962C8B-B14F-4D97-AF65-F5344CB8AC3E}">
        <p14:creationId xmlns:p14="http://schemas.microsoft.com/office/powerpoint/2010/main" val="242159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000">
        <p14:reveal/>
      </p:transition>
    </mc:Choice>
    <mc:Fallback xmlns="">
      <p:transition spd="slow" advTm="4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73789B7-60A4-4269-B85F-580589ECF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3390" y="913019"/>
            <a:ext cx="9705220" cy="661498"/>
          </a:xfrm>
          <a:solidFill>
            <a:schemeClr val="bg2">
              <a:lumMod val="90000"/>
            </a:scheme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sz="2000" dirty="0">
                <a:ea typeface="+mn-lt"/>
                <a:cs typeface="+mn-lt"/>
              </a:rPr>
              <a:t>W maju 1953 roku Pinia napisała do Anny Kucharskiej: „Ani na chwilę nie zapomniałam tych pamiętnych dni i dat, które przeżyłyśmy u was i stale dziękuję Bogu za waszą pomoc”. </a:t>
            </a:r>
            <a:endParaRPr lang="pl-PL" sz="2400" dirty="0">
              <a:cs typeface="Calibri" panose="020F0502020204030204"/>
            </a:endParaRPr>
          </a:p>
        </p:txBody>
      </p:sp>
      <p:pic>
        <p:nvPicPr>
          <p:cNvPr id="5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24B1FFE6-E298-4796-BE67-0B530A36AB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55" b="3401"/>
          <a:stretch/>
        </p:blipFill>
        <p:spPr>
          <a:xfrm>
            <a:off x="11959" y="2377163"/>
            <a:ext cx="5040849" cy="2703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5F75F265-FE4F-4EC4-9569-2726648954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459" r="1301" b="676"/>
          <a:stretch/>
        </p:blipFill>
        <p:spPr>
          <a:xfrm>
            <a:off x="4961827" y="2970900"/>
            <a:ext cx="7139192" cy="2292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95022510-78BD-4FEC-83FD-5409FA01DB0E}"/>
              </a:ext>
            </a:extLst>
          </p:cNvPr>
          <p:cNvSpPr txBox="1"/>
          <p:nvPr/>
        </p:nvSpPr>
        <p:spPr>
          <a:xfrm>
            <a:off x="6096000" y="5546048"/>
            <a:ext cx="518170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Fragmenty listu Pinii do Anny Kucharskiej z 1953 roku.</a:t>
            </a:r>
          </a:p>
        </p:txBody>
      </p:sp>
    </p:spTree>
    <p:extLst>
      <p:ext uri="{BB962C8B-B14F-4D97-AF65-F5344CB8AC3E}">
        <p14:creationId xmlns:p14="http://schemas.microsoft.com/office/powerpoint/2010/main" val="241312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000">
        <p14:reveal/>
      </p:transition>
    </mc:Choice>
    <mc:Fallback xmlns="">
      <p:transition spd="slow" advTm="4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7A4DE81-1569-4D45-9B12-1CD985468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6853" y="475179"/>
            <a:ext cx="6032281" cy="63054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pl-PL" sz="2400">
              <a:cs typeface="Calibri"/>
            </a:endParaRPr>
          </a:p>
          <a:p>
            <a:pPr algn="just"/>
            <a:endParaRPr lang="pl-PL" sz="2400">
              <a:cs typeface="Calibri"/>
            </a:endParaRPr>
          </a:p>
          <a:p>
            <a:pPr algn="just"/>
            <a:endParaRPr lang="pl-PL" sz="2400">
              <a:ea typeface="+mn-lt"/>
              <a:cs typeface="+mn-lt"/>
            </a:endParaRPr>
          </a:p>
        </p:txBody>
      </p:sp>
      <p:pic>
        <p:nvPicPr>
          <p:cNvPr id="6" name="Obraz 6" descr="Obraz zawierający tekst, dokument&#10;&#10;Opis wygenerowany automatycznie">
            <a:extLst>
              <a:ext uri="{FF2B5EF4-FFF2-40B4-BE49-F238E27FC236}">
                <a16:creationId xmlns:a16="http://schemas.microsoft.com/office/drawing/2014/main" id="{380FA547-C5DB-418F-ABFE-3F713A96C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029" y="2911"/>
            <a:ext cx="5379962" cy="4723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8" descr="Obraz zawierający osoba, pozujący&#10;&#10;Opis wygenerowany automatycznie">
            <a:extLst>
              <a:ext uri="{FF2B5EF4-FFF2-40B4-BE49-F238E27FC236}">
                <a16:creationId xmlns:a16="http://schemas.microsoft.com/office/drawing/2014/main" id="{4F3712B3-4DAF-47DB-B68E-44132754D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0263" y="820585"/>
            <a:ext cx="2894995" cy="5470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E4C86E3A-1257-4F4C-AB75-AC7079D0CA3D}"/>
              </a:ext>
            </a:extLst>
          </p:cNvPr>
          <p:cNvSpPr txBox="1"/>
          <p:nvPr/>
        </p:nvSpPr>
        <p:spPr>
          <a:xfrm>
            <a:off x="5232399" y="6429829"/>
            <a:ext cx="3190723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Brooklyn, Pinia </a:t>
            </a:r>
            <a:r>
              <a:rPr lang="pl-PL" dirty="0" err="1"/>
              <a:t>Widra</a:t>
            </a:r>
            <a:r>
              <a:rPr lang="pl-PL" dirty="0"/>
              <a:t>, 1952 rok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30EE3678-0AC0-4355-B2F1-65B7A02D7A79}"/>
              </a:ext>
            </a:extLst>
          </p:cNvPr>
          <p:cNvSpPr txBox="1"/>
          <p:nvPr/>
        </p:nvSpPr>
        <p:spPr>
          <a:xfrm>
            <a:off x="428324" y="4879370"/>
            <a:ext cx="4061580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List Pinii z 1953 roku do Anny Kucharskiej.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F72D99B-A29A-4D72-A2AC-CE8DEE42E202}"/>
              </a:ext>
            </a:extLst>
          </p:cNvPr>
          <p:cNvSpPr txBox="1"/>
          <p:nvPr/>
        </p:nvSpPr>
        <p:spPr>
          <a:xfrm>
            <a:off x="8511310" y="1041402"/>
            <a:ext cx="3597564" cy="28623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Uratowana Pinia w 1953 roku napisała, że Anna i Józef Kucharscy byli pierwszymi osobami, które siostry prosiły o pomoc. Potwierdza to, że przeżycie w czasie II wojny światowej w Polsce Żydów bez pomocy ze strony Polaków nie było możliwe, a w uratowanie jednej osoby było zaangażowanych wielu ludzi. </a:t>
            </a:r>
          </a:p>
        </p:txBody>
      </p:sp>
    </p:spTree>
    <p:extLst>
      <p:ext uri="{BB962C8B-B14F-4D97-AF65-F5344CB8AC3E}">
        <p14:creationId xmlns:p14="http://schemas.microsoft.com/office/powerpoint/2010/main" val="399275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000">
        <p14:reveal/>
      </p:transition>
    </mc:Choice>
    <mc:Fallback xmlns="">
      <p:transition spd="slow" advTm="45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55CD21C8-0D25-4BC1-AF96-6A72A6C0B6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727303" y="-738626"/>
            <a:ext cx="3606958" cy="5089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Obraz 2" descr="Obraz zawierający tekst, tablica suchościerna&#10;&#10;Opis wygenerowany automatycznie">
            <a:extLst>
              <a:ext uri="{FF2B5EF4-FFF2-40B4-BE49-F238E27FC236}">
                <a16:creationId xmlns:a16="http://schemas.microsoft.com/office/drawing/2014/main" id="{B4BA6745-A533-4DEF-8F63-45B7F8CE3F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19" t="29979" r="25660" b="13631"/>
          <a:stretch/>
        </p:blipFill>
        <p:spPr>
          <a:xfrm rot="5400000">
            <a:off x="7780578" y="-1143890"/>
            <a:ext cx="2902431" cy="5119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F2F149A0-CFC7-4478-8687-20B2DED84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13019" y="2781914"/>
            <a:ext cx="3251200" cy="4871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710541BB-E737-4AAF-8BF4-AED965F994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87" t="4705" r="332" b="-546"/>
          <a:stretch/>
        </p:blipFill>
        <p:spPr>
          <a:xfrm>
            <a:off x="7349066" y="3771631"/>
            <a:ext cx="4763210" cy="2902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5FF71372-88EE-4978-BA5C-2B15DB2B8355}"/>
              </a:ext>
            </a:extLst>
          </p:cNvPr>
          <p:cNvSpPr txBox="1"/>
          <p:nvPr/>
        </p:nvSpPr>
        <p:spPr>
          <a:xfrm>
            <a:off x="4993463" y="5227151"/>
            <a:ext cx="2211010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Podpisy na zdjęciach przesyłanych do </a:t>
            </a:r>
            <a:br>
              <a:rPr lang="pl-PL" dirty="0"/>
            </a:br>
            <a:r>
              <a:rPr lang="pl-PL" dirty="0"/>
              <a:t>Anny Kucharskiej </a:t>
            </a:r>
            <a:br>
              <a:rPr lang="pl-PL" dirty="0"/>
            </a:br>
            <a:r>
              <a:rPr lang="pl-PL" dirty="0"/>
              <a:t>przez Pinię i Rachelę.</a:t>
            </a:r>
            <a:endParaRPr lang="pl-PL" dirty="0">
              <a:cs typeface="Calibri"/>
            </a:endParaRPr>
          </a:p>
        </p:txBody>
      </p:sp>
      <p:pic>
        <p:nvPicPr>
          <p:cNvPr id="5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FBF1EF67-4DCF-4996-B9B2-1896209F88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658267" y="1229699"/>
            <a:ext cx="4194628" cy="2922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871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000">
        <p14:reveal/>
      </p:transition>
    </mc:Choice>
    <mc:Fallback xmlns="">
      <p:transition spd="slow" advTm="45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50CDC26-FCE7-4332-BF29-A0C9EB71F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978" y="393347"/>
            <a:ext cx="10892567" cy="1325563"/>
          </a:xfr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sz="2000" dirty="0">
                <a:latin typeface="+mn-lt"/>
                <a:cs typeface="Calibri Light"/>
              </a:rPr>
              <a:t>Od czasu odnalezienia Anny Kucharskiej przez Pinię i Rachelę w 1953 roku rodziny utrzymywały ze sobą stałą, listowną korespondencję. W 1987 roku Rachela z mężem odwiedziła Annę Kucharską w jej domu </a:t>
            </a:r>
            <a:br>
              <a:rPr lang="pl-PL" sz="2000" dirty="0">
                <a:latin typeface="+mn-lt"/>
                <a:cs typeface="Calibri Light"/>
              </a:rPr>
            </a:br>
            <a:r>
              <a:rPr lang="pl-PL" sz="2000" dirty="0">
                <a:latin typeface="+mn-lt"/>
                <a:cs typeface="Calibri Light"/>
              </a:rPr>
              <a:t>na Żółtańcach. Spotkanie po wielu latach było wzruszające i czułe. Do dzisiejszego dnia ich potomkowie pozostają ze sobą w kontakcie.</a:t>
            </a:r>
          </a:p>
        </p:txBody>
      </p:sp>
      <p:pic>
        <p:nvPicPr>
          <p:cNvPr id="4" name="Obraz 4" descr="Obraz zawierający tekst, ściana, wewnątrz, pozujący&#10;&#10;Opis wygenerowany automatycznie">
            <a:extLst>
              <a:ext uri="{FF2B5EF4-FFF2-40B4-BE49-F238E27FC236}">
                <a16:creationId xmlns:a16="http://schemas.microsoft.com/office/drawing/2014/main" id="{1C70F962-830D-45C4-90C9-C574DE6E21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8900" y="2799557"/>
            <a:ext cx="5593644" cy="3617030"/>
          </a:xfrm>
        </p:spPr>
      </p:pic>
      <p:pic>
        <p:nvPicPr>
          <p:cNvPr id="11" name="Obraz 11" descr="Obraz zawierający ściana, wewnątrz, pozujący&#10;&#10;Opis wygenerowany automatycznie">
            <a:extLst>
              <a:ext uri="{FF2B5EF4-FFF2-40B4-BE49-F238E27FC236}">
                <a16:creationId xmlns:a16="http://schemas.microsoft.com/office/drawing/2014/main" id="{5BE8FF1C-408B-4CD3-856E-FDD735505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3" y="1955137"/>
            <a:ext cx="5605891" cy="4356973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A44A1F8D-7D37-4357-BD2B-96838A93C512}"/>
              </a:ext>
            </a:extLst>
          </p:cNvPr>
          <p:cNvSpPr txBox="1"/>
          <p:nvPr/>
        </p:nvSpPr>
        <p:spPr>
          <a:xfrm>
            <a:off x="2297289" y="6493175"/>
            <a:ext cx="694831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Anna Kucharska z Rachelą i jej mężem Józefem, Żółtańce 1987 rok</a:t>
            </a:r>
            <a:endParaRPr lang="pl-PL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320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000">
        <p14:reveal/>
      </p:transition>
    </mc:Choice>
    <mc:Fallback xmlns="">
      <p:transition spd="slow" advTm="45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D24374E9-920D-4078-B32F-F8E1EBE2CF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02" t="7099" r="3505" b="8207"/>
          <a:stretch/>
        </p:blipFill>
        <p:spPr>
          <a:xfrm>
            <a:off x="278301" y="0"/>
            <a:ext cx="4660426" cy="3178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EFC0251C-3A64-465A-99DF-4CDD8DFB9F6A}"/>
              </a:ext>
            </a:extLst>
          </p:cNvPr>
          <p:cNvSpPr txBox="1"/>
          <p:nvPr/>
        </p:nvSpPr>
        <p:spPr>
          <a:xfrm>
            <a:off x="180882" y="3244334"/>
            <a:ext cx="516958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>
                <a:cs typeface="Calibri"/>
              </a:rPr>
              <a:t>Dedykacja Davida </a:t>
            </a:r>
            <a:r>
              <a:rPr lang="pl-PL" dirty="0" err="1">
                <a:cs typeface="Calibri"/>
              </a:rPr>
              <a:t>Greenfield</a:t>
            </a:r>
            <a:r>
              <a:rPr lang="pl-PL" dirty="0">
                <a:cs typeface="Calibri"/>
              </a:rPr>
              <a:t> na zdjęciu z 1987 roku.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8E39D6EF-0BCF-47B4-B6D9-FC9ADA52E2AA}"/>
              </a:ext>
            </a:extLst>
          </p:cNvPr>
          <p:cNvSpPr txBox="1"/>
          <p:nvPr/>
        </p:nvSpPr>
        <p:spPr>
          <a:xfrm>
            <a:off x="722507" y="3776771"/>
            <a:ext cx="6579586" cy="1938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000" dirty="0">
                <a:cs typeface="Calibri"/>
              </a:rPr>
              <a:t>W 1987 roku syn Racheli David </a:t>
            </a:r>
            <a:r>
              <a:rPr lang="pl-PL" sz="2000" dirty="0" err="1">
                <a:cs typeface="Calibri"/>
              </a:rPr>
              <a:t>Greenfield</a:t>
            </a:r>
            <a:r>
              <a:rPr lang="pl-PL" sz="2000" dirty="0">
                <a:cs typeface="Calibri"/>
              </a:rPr>
              <a:t> napisał </a:t>
            </a:r>
            <a:br>
              <a:rPr lang="pl-PL" sz="2000" dirty="0">
                <a:cs typeface="Calibri"/>
              </a:rPr>
            </a:br>
            <a:r>
              <a:rPr lang="pl-PL" sz="2000" dirty="0">
                <a:cs typeface="Calibri"/>
              </a:rPr>
              <a:t>na przekazanym Annie Kucharskiej zdjęciu swoich dzieci:</a:t>
            </a:r>
          </a:p>
          <a:p>
            <a:r>
              <a:rPr lang="pl-PL" sz="2000" dirty="0">
                <a:cs typeface="Calibri"/>
              </a:rPr>
              <a:t>"Droga Rodzina Kucharskich i </a:t>
            </a:r>
            <a:r>
              <a:rPr lang="pl-PL" sz="2000" dirty="0" err="1">
                <a:cs typeface="Calibri"/>
              </a:rPr>
              <a:t>Wujastyk</a:t>
            </a:r>
            <a:r>
              <a:rPr lang="pl-PL" sz="2000" dirty="0">
                <a:cs typeface="Calibri"/>
              </a:rPr>
              <a:t> to jest Joshua i Naomi </a:t>
            </a:r>
            <a:r>
              <a:rPr lang="pl-PL" sz="2000" dirty="0" err="1">
                <a:cs typeface="Calibri"/>
              </a:rPr>
              <a:t>Greenfield</a:t>
            </a:r>
            <a:r>
              <a:rPr lang="pl-PL" sz="2000" dirty="0">
                <a:cs typeface="Calibri"/>
              </a:rPr>
              <a:t>. Drugie pokolenie, które będzie wam zawsze wdzięczne z pomoc ich babci Rachele przeżycia wojny podczas nazi okupacji".</a:t>
            </a:r>
            <a:endParaRPr lang="pl-PL" sz="2000" dirty="0"/>
          </a:p>
        </p:txBody>
      </p:sp>
      <p:pic>
        <p:nvPicPr>
          <p:cNvPr id="2" name="Obraz 2" descr="Obraz zawierający tekst, osoba, ściana, wewnątrz&#10;&#10;Opis wygenerowany automatycznie">
            <a:extLst>
              <a:ext uri="{FF2B5EF4-FFF2-40B4-BE49-F238E27FC236}">
                <a16:creationId xmlns:a16="http://schemas.microsoft.com/office/drawing/2014/main" id="{555416BE-975C-4BEC-B7EE-585EED872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1521" y="-2309"/>
            <a:ext cx="3159597" cy="6770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4755BD82-8DEC-4862-B7C9-07702A28F84C}"/>
              </a:ext>
            </a:extLst>
          </p:cNvPr>
          <p:cNvSpPr txBox="1"/>
          <p:nvPr/>
        </p:nvSpPr>
        <p:spPr>
          <a:xfrm>
            <a:off x="8996217" y="6329218"/>
            <a:ext cx="272011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Anna Kucharska, 1990 rok</a:t>
            </a:r>
          </a:p>
        </p:txBody>
      </p:sp>
    </p:spTree>
    <p:extLst>
      <p:ext uri="{BB962C8B-B14F-4D97-AF65-F5344CB8AC3E}">
        <p14:creationId xmlns:p14="http://schemas.microsoft.com/office/powerpoint/2010/main" val="275873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000">
        <p14:reveal/>
      </p:transition>
    </mc:Choice>
    <mc:Fallback xmlns="">
      <p:transition spd="slow" advTm="45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6CE4A9E1-75B5-49FF-B3FF-DD97FD71596B}"/>
              </a:ext>
            </a:extLst>
          </p:cNvPr>
          <p:cNvSpPr txBox="1"/>
          <p:nvPr/>
        </p:nvSpPr>
        <p:spPr>
          <a:xfrm>
            <a:off x="1875674" y="1326826"/>
            <a:ext cx="8438271" cy="41996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pl-PL" sz="2000" dirty="0">
                <a:cs typeface="Arial"/>
              </a:rPr>
              <a:t>Rachela, w liście do Anny Kucharskiej w 1991 roku napisała: </a:t>
            </a:r>
            <a:endParaRPr lang="pl-PL" sz="2000" dirty="0">
              <a:cs typeface="Calibri" panose="020F0502020204030204"/>
            </a:endParaRPr>
          </a:p>
          <a:p>
            <a:pPr>
              <a:lnSpc>
                <a:spcPct val="150000"/>
              </a:lnSpc>
            </a:pPr>
            <a:r>
              <a:rPr lang="pl-PL" sz="2000" dirty="0">
                <a:cs typeface="Arial"/>
              </a:rPr>
              <a:t>„Dziękuję Bogu i pani za pomoc w tych ciężkich czasach, których nigdy nie zapomnę. Bez pani byłabym tam, gdzie reszta. Teraz jestem już tą jedyną przy życiu, która musi pamiętać”. </a:t>
            </a:r>
            <a:endParaRPr lang="pl-PL" sz="2000">
              <a:cs typeface="Calibri" panose="020F0502020204030204"/>
            </a:endParaRPr>
          </a:p>
          <a:p>
            <a:pPr>
              <a:lnSpc>
                <a:spcPct val="150000"/>
              </a:lnSpc>
            </a:pPr>
            <a:r>
              <a:rPr lang="pl-PL" sz="2000" dirty="0">
                <a:cs typeface="Arial"/>
              </a:rPr>
              <a:t>I dodała: „Zawsze proszę Boga o zdrowie nasze, dzieci, pani i jeszcze długie lata życia. Bo tylko pani zawdzięczając dzisiaj żyję i mam rodzinę. Z drugiej strony jest we mnie wielki żal, że w dzieciństwie straciłam rodziców. Pani jest jedyną osobą, która znała ich. Zawsze myślę, że gdybym mieszkała bliżej, byłoby mi lżej. Wciąż nie znajduję spokoju”. ​</a:t>
            </a:r>
            <a:endParaRPr lang="pl-PL" sz="2000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9770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000">
        <p14:reveal/>
      </p:transition>
    </mc:Choice>
    <mc:Fallback xmlns="">
      <p:transition spd="slow" advTm="45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>
            <a:extLst>
              <a:ext uri="{FF2B5EF4-FFF2-40B4-BE49-F238E27FC236}">
                <a16:creationId xmlns:a16="http://schemas.microsoft.com/office/drawing/2014/main" id="{C4CFD9CB-50D0-47EC-B567-A46D752A8248}"/>
              </a:ext>
            </a:extLst>
          </p:cNvPr>
          <p:cNvSpPr txBox="1"/>
          <p:nvPr/>
        </p:nvSpPr>
        <p:spPr>
          <a:xfrm>
            <a:off x="1435862" y="1325638"/>
            <a:ext cx="9330812" cy="380206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US" sz="2000" dirty="0">
                <a:solidFill>
                  <a:schemeClr val="tx1"/>
                </a:solidFill>
                <a:cs typeface="Segoe UI"/>
              </a:rPr>
              <a:t>W 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kolejnym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liście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 do Anny 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Kucharskiej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 w 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sierpniu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 1991 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roku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 </a:t>
            </a:r>
            <a:r>
              <a:rPr lang="en-US" sz="2000" dirty="0">
                <a:solidFill>
                  <a:schemeClr val="tx1"/>
                </a:solidFill>
                <a:ea typeface="+mn-lt"/>
                <a:cs typeface="+mn-lt"/>
              </a:rPr>
              <a:t>Rachela 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 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opisywała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, </a:t>
            </a:r>
            <a:br>
              <a:rPr lang="en-US" sz="2000" dirty="0">
                <a:solidFill>
                  <a:schemeClr val="tx1"/>
                </a:solidFill>
                <a:cs typeface="Segoe UI"/>
              </a:rPr>
            </a:br>
            <a:r>
              <a:rPr lang="en-US" sz="2000" dirty="0" err="1">
                <a:solidFill>
                  <a:schemeClr val="tx1"/>
                </a:solidFill>
                <a:cs typeface="Segoe UI"/>
              </a:rPr>
              <a:t>że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zdarzenia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związane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 z 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opuszczeniem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rodziny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przez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nią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i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Pinię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, 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przed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przybyciem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 </a:t>
            </a:r>
            <a:br>
              <a:rPr lang="en-US" sz="2000" dirty="0">
                <a:solidFill>
                  <a:schemeClr val="tx1"/>
                </a:solidFill>
                <a:cs typeface="Segoe UI"/>
              </a:rPr>
            </a:br>
            <a:r>
              <a:rPr lang="en-US" sz="2000" dirty="0">
                <a:solidFill>
                  <a:schemeClr val="tx1"/>
                </a:solidFill>
                <a:cs typeface="Segoe UI"/>
              </a:rPr>
              <a:t>do 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domu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 Anny 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Kucharskiej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miały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 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miejsce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 w 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okolicach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święta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Nowego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 Roku 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Żydowskiego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, 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któr</a:t>
            </a:r>
            <a:r>
              <a:rPr lang="pl-PL" sz="2000" dirty="0">
                <a:solidFill>
                  <a:schemeClr val="tx1"/>
                </a:solidFill>
                <a:cs typeface="Segoe UI"/>
              </a:rPr>
              <a:t>e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wypada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 we 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wrześniu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. </a:t>
            </a:r>
            <a:r>
              <a:rPr lang="pl-PL" sz="2000" dirty="0">
                <a:solidFill>
                  <a:schemeClr val="tx1"/>
                </a:solidFill>
                <a:cs typeface="Segoe UI"/>
              </a:rPr>
              <a:t>​</a:t>
            </a:r>
            <a:endParaRPr lang="pl-PL" sz="2000" dirty="0">
              <a:solidFill>
                <a:schemeClr val="tx1"/>
              </a:solidFill>
              <a:cs typeface="Calibri"/>
            </a:endParaRP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US" sz="2000" dirty="0">
                <a:solidFill>
                  <a:schemeClr val="tx1"/>
                </a:solidFill>
                <a:cs typeface="Segoe UI"/>
              </a:rPr>
              <a:t>Rachela 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napisała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: „U 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nas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teraz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 jest 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przed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świętami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Nowego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 Roku 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Żydowskiego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. </a:t>
            </a:r>
            <a:br>
              <a:rPr lang="en-US" sz="2000" dirty="0">
                <a:solidFill>
                  <a:schemeClr val="tx1"/>
                </a:solidFill>
                <a:cs typeface="Segoe UI"/>
              </a:rPr>
            </a:br>
            <a:r>
              <a:rPr lang="en-US" sz="2000" dirty="0" err="1">
                <a:solidFill>
                  <a:schemeClr val="tx1"/>
                </a:solidFill>
                <a:cs typeface="Segoe UI"/>
              </a:rPr>
              <a:t>Dla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mnie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 ten 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czas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 jest 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bardzo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bolesny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. 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Akurat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wtedy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odbyło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się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tamto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nieszczęście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, 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kiedy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 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odeszłyśmy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 z 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domu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zostawiając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rodziców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, 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siostry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, 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braciszka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, 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znajomych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, 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szkołę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, 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żywy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świat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, 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nie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wyobrażając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 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sobie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, 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że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 to jest 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koniec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części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naszego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 </a:t>
            </a:r>
            <a:r>
              <a:rPr lang="en-US" sz="2000" dirty="0" err="1">
                <a:solidFill>
                  <a:schemeClr val="tx1"/>
                </a:solidFill>
                <a:cs typeface="Segoe UI"/>
              </a:rPr>
              <a:t>życia</a:t>
            </a:r>
            <a:r>
              <a:rPr lang="en-US" sz="2000" dirty="0">
                <a:solidFill>
                  <a:schemeClr val="tx1"/>
                </a:solidFill>
                <a:cs typeface="Segoe UI"/>
              </a:rPr>
              <a:t>.” ​</a:t>
            </a:r>
          </a:p>
        </p:txBody>
      </p:sp>
    </p:spTree>
    <p:extLst>
      <p:ext uri="{BB962C8B-B14F-4D97-AF65-F5344CB8AC3E}">
        <p14:creationId xmlns:p14="http://schemas.microsoft.com/office/powerpoint/2010/main" val="184726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000">
        <p14:reveal/>
      </p:transition>
    </mc:Choice>
    <mc:Fallback xmlns="">
      <p:transition spd="slow" advTm="45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7472757-B784-4A38-B97C-F9378D538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4940" y="159780"/>
            <a:ext cx="8758388" cy="408102"/>
          </a:xfr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 algn="just">
              <a:buNone/>
            </a:pPr>
            <a:r>
              <a:rPr lang="pl-PL" sz="2000" dirty="0">
                <a:ea typeface="+mn-lt"/>
                <a:cs typeface="+mn-lt"/>
              </a:rPr>
              <a:t>W 1992 roku Anna Kucharska otrzymała tytuł Sprawiedliwy wśród Narodów Świata. </a:t>
            </a:r>
            <a:endParaRPr lang="pl-PL" sz="2000" dirty="0"/>
          </a:p>
          <a:p>
            <a:pPr marL="0" indent="0" algn="just">
              <a:buNone/>
            </a:pPr>
            <a:endParaRPr lang="pl-PL" sz="2400">
              <a:cs typeface="Calibri" panose="020F0502020204030204"/>
            </a:endParaRPr>
          </a:p>
        </p:txBody>
      </p:sp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F979054C-2069-4ECD-AD33-F9CD182498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11" t="5966" r="13333" b="3693"/>
          <a:stretch/>
        </p:blipFill>
        <p:spPr>
          <a:xfrm>
            <a:off x="1533611" y="701726"/>
            <a:ext cx="4312184" cy="424971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Obraz 5" descr="Obraz zawierający wewnątrz&#10;&#10;Opis wygenerowany automatycznie">
            <a:extLst>
              <a:ext uri="{FF2B5EF4-FFF2-40B4-BE49-F238E27FC236}">
                <a16:creationId xmlns:a16="http://schemas.microsoft.com/office/drawing/2014/main" id="{76301421-F945-46BB-BEBD-5429FB4CB8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81" t="23" r="5445" b="-83"/>
          <a:stretch/>
        </p:blipFill>
        <p:spPr>
          <a:xfrm>
            <a:off x="6460961" y="679944"/>
            <a:ext cx="4391048" cy="423820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D915FE57-7417-49C6-B15D-0E340CBD994C}"/>
              </a:ext>
            </a:extLst>
          </p:cNvPr>
          <p:cNvSpPr txBox="1"/>
          <p:nvPr/>
        </p:nvSpPr>
        <p:spPr>
          <a:xfrm>
            <a:off x="1997868" y="5616801"/>
            <a:ext cx="7950386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2000" dirty="0">
                <a:cs typeface="Calibri"/>
              </a:rPr>
              <a:t>14 września 1992 roku Anna Kucharska zmarła. </a:t>
            </a:r>
            <a:endParaRPr lang="pl-PL"/>
          </a:p>
          <a:p>
            <a:pPr algn="ctr"/>
            <a:r>
              <a:rPr lang="pl-PL" sz="2000" dirty="0">
                <a:cs typeface="Calibri"/>
              </a:rPr>
              <a:t>Informacja o przyznaniu tytułu została przesłana w listopadzie 1992 roku. 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B1A36C73-B3E0-4A10-959F-9B772AB52D5C}"/>
              </a:ext>
            </a:extLst>
          </p:cNvPr>
          <p:cNvSpPr txBox="1"/>
          <p:nvPr/>
        </p:nvSpPr>
        <p:spPr>
          <a:xfrm>
            <a:off x="2466748" y="5139745"/>
            <a:ext cx="725566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Medal Sprawiedliwy wśród Narodów Świata przyznany Annie Kucharskiej.</a:t>
            </a:r>
          </a:p>
        </p:txBody>
      </p:sp>
    </p:spTree>
    <p:extLst>
      <p:ext uri="{BB962C8B-B14F-4D97-AF65-F5344CB8AC3E}">
        <p14:creationId xmlns:p14="http://schemas.microsoft.com/office/powerpoint/2010/main" val="97559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000">
        <p14:reveal/>
      </p:transition>
    </mc:Choice>
    <mc:Fallback xmlns="">
      <p:transition spd="slow" advTm="45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0253EA9-33F4-418E-92DB-CD0F34AFE6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311" y="1608168"/>
            <a:ext cx="6891187" cy="3552796"/>
          </a:xfr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pl-PL" sz="2000" dirty="0">
                <a:ea typeface="+mn-lt"/>
                <a:cs typeface="+mn-lt"/>
              </a:rPr>
              <a:t>Na dyplomie, dołączonym do medalu </a:t>
            </a:r>
            <a:endParaRPr lang="pl-PL" dirty="0"/>
          </a:p>
          <a:p>
            <a:pPr marL="0" indent="0">
              <a:buNone/>
            </a:pPr>
            <a:r>
              <a:rPr lang="pl-PL" sz="2000" dirty="0">
                <a:ea typeface="+mn-lt"/>
                <a:cs typeface="+mn-lt"/>
              </a:rPr>
              <a:t>Sprawiedliwy wśród Narodów Świata widnieje napis: </a:t>
            </a:r>
            <a:endParaRPr lang="pl-PL" sz="2000" dirty="0">
              <a:cs typeface="Calibri"/>
            </a:endParaRPr>
          </a:p>
          <a:p>
            <a:pPr marL="0" indent="0">
              <a:buNone/>
            </a:pPr>
            <a:r>
              <a:rPr lang="pl-PL" sz="2000" dirty="0">
                <a:ea typeface="+mn-lt"/>
                <a:cs typeface="+mn-lt"/>
              </a:rPr>
              <a:t>„Zaświadcza się, że Rada ds. Sprawiedliwych wśród Narodów Świata przy Instytucie Pamięci Narodowej YAD VASHEM </a:t>
            </a:r>
            <a:br>
              <a:rPr lang="pl-PL" sz="2000" dirty="0">
                <a:ea typeface="+mn-lt"/>
                <a:cs typeface="+mn-lt"/>
              </a:rPr>
            </a:br>
            <a:r>
              <a:rPr lang="pl-PL" sz="2000" dirty="0">
                <a:ea typeface="+mn-lt"/>
                <a:cs typeface="+mn-lt"/>
              </a:rPr>
              <a:t>po zapoznaniu się ze złożoną dokumentacją postanowiła </a:t>
            </a:r>
            <a:br>
              <a:rPr lang="pl-PL" sz="2000" dirty="0">
                <a:ea typeface="+mn-lt"/>
                <a:cs typeface="+mn-lt"/>
              </a:rPr>
            </a:br>
            <a:r>
              <a:rPr lang="pl-PL" sz="2000" dirty="0">
                <a:ea typeface="+mn-lt"/>
                <a:cs typeface="+mn-lt"/>
              </a:rPr>
              <a:t>na posiedzeniu w dniu 4 X 1992 r. odznaczyć Annę Kucharską Medalem Sprawiedliwych wśród Narodów Świata w dowód uznania, że z narażeniem własnego życia ratowała Żydów prześladowanych w latach okupacji hitlerowskiej. </a:t>
            </a:r>
            <a:br>
              <a:rPr lang="pl-PL" sz="2000" dirty="0">
                <a:ea typeface="+mn-lt"/>
                <a:cs typeface="+mn-lt"/>
              </a:rPr>
            </a:br>
            <a:r>
              <a:rPr lang="pl-PL" sz="2000" dirty="0">
                <a:ea typeface="+mn-lt"/>
                <a:cs typeface="+mn-lt"/>
              </a:rPr>
              <a:t>Imię jej uwiecznione będzie na honorowej tablicy w Parku Sprawiedliwych wśród Narodów Świata na Wzgórzu Pamięci </a:t>
            </a:r>
            <a:br>
              <a:rPr lang="pl-PL" sz="2000" dirty="0">
                <a:ea typeface="+mn-lt"/>
                <a:cs typeface="+mn-lt"/>
              </a:rPr>
            </a:br>
            <a:r>
              <a:rPr lang="pl-PL" sz="2000" dirty="0">
                <a:ea typeface="+mn-lt"/>
                <a:cs typeface="+mn-lt"/>
              </a:rPr>
              <a:t>w Jerozolimie”. </a:t>
            </a:r>
            <a:endParaRPr lang="pl-PL" sz="2000" dirty="0">
              <a:cs typeface="Calibri"/>
            </a:endParaRPr>
          </a:p>
        </p:txBody>
      </p:sp>
      <p:pic>
        <p:nvPicPr>
          <p:cNvPr id="2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DFD87AF2-0243-453B-90C6-64CC7B3B8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7415" y="5768"/>
            <a:ext cx="4820264" cy="6854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824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000">
        <p14:reveal/>
      </p:transition>
    </mc:Choice>
    <mc:Fallback xmlns="">
      <p:transition spd="slow" advTm="4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tekst, stare, brudne&#10;&#10;Opis wygenerowany automatycznie">
            <a:extLst>
              <a:ext uri="{FF2B5EF4-FFF2-40B4-BE49-F238E27FC236}">
                <a16:creationId xmlns:a16="http://schemas.microsoft.com/office/drawing/2014/main" id="{87338829-3DD3-49AA-B31F-DE5F867659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06"/>
          <a:stretch/>
        </p:blipFill>
        <p:spPr>
          <a:xfrm rot="5400000">
            <a:off x="1075549" y="-1052530"/>
            <a:ext cx="6858000" cy="896306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1DFC22F-55B1-4F2B-9375-8993A90D1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8738" y="1958527"/>
            <a:ext cx="4318643" cy="37196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sz="2000" dirty="0">
                <a:ea typeface="+mn-lt"/>
                <a:cs typeface="+mn-lt"/>
              </a:rPr>
              <a:t>Józef Kucharski osiedlił się na Wołyniu po przyjeździe z województwa łódzkiego, po wojnie polsko-radzieckiej </a:t>
            </a:r>
            <a:br>
              <a:rPr lang="pl-PL" sz="2000" dirty="0">
                <a:ea typeface="+mn-lt"/>
                <a:cs typeface="+mn-lt"/>
              </a:rPr>
            </a:br>
            <a:r>
              <a:rPr lang="pl-PL" sz="2000" dirty="0">
                <a:ea typeface="+mn-lt"/>
                <a:cs typeface="+mn-lt"/>
              </a:rPr>
              <a:t>w 1920 roku.</a:t>
            </a:r>
            <a:endParaRPr lang="pl-PL" dirty="0"/>
          </a:p>
          <a:p>
            <a:pPr marL="0" indent="0">
              <a:buNone/>
            </a:pPr>
            <a:r>
              <a:rPr lang="pl-PL" sz="2000" dirty="0">
                <a:cs typeface="Calibri" panose="020F0502020204030204"/>
              </a:rPr>
              <a:t>Po ślubie Anna i Józef Kucharscy mieszkali w kolonii Majdanek, w pobliżu Starej i Nowej Dąbrowy. 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F026938-E6AE-4ECC-B200-4172BB53E850}"/>
              </a:ext>
            </a:extLst>
          </p:cNvPr>
          <p:cNvSpPr txBox="1"/>
          <p:nvPr/>
        </p:nvSpPr>
        <p:spPr>
          <a:xfrm>
            <a:off x="6223818" y="594114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pl-PL">
              <a:cs typeface="Calibri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4D6697AD-7E8E-40A6-8CDF-CA22AD57570F}"/>
              </a:ext>
            </a:extLst>
          </p:cNvPr>
          <p:cNvSpPr txBox="1"/>
          <p:nvPr/>
        </p:nvSpPr>
        <p:spPr>
          <a:xfrm>
            <a:off x="4504549" y="6310473"/>
            <a:ext cx="4626633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>
                <a:cs typeface="Calibri"/>
              </a:rPr>
              <a:t>Józef Kucharski w Kowlu, lata 30-ste XX wieku.</a:t>
            </a:r>
          </a:p>
        </p:txBody>
      </p:sp>
    </p:spTree>
    <p:extLst>
      <p:ext uri="{BB962C8B-B14F-4D97-AF65-F5344CB8AC3E}">
        <p14:creationId xmlns:p14="http://schemas.microsoft.com/office/powerpoint/2010/main" val="120950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000">
        <p14:reveal/>
      </p:transition>
    </mc:Choice>
    <mc:Fallback xmlns="">
      <p:transition spd="slow" advTm="45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B10F27B-6DE5-42D1-BDF6-8EF9B74A7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1245" y="1232959"/>
            <a:ext cx="3524552" cy="3891719"/>
          </a:xfr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sz="2000" dirty="0">
                <a:cs typeface="Calibri"/>
              </a:rPr>
              <a:t>Tytuł Sprawiedliwy wśród Narodów Świata przyznawany jest osobom nieżydowskiego pochodzenia, które za bezinteresowną pomoc Żydom w czasie II wojny światowej otrzymały honorowe odznaczenie przyznawane przez Instytut </a:t>
            </a:r>
            <a:r>
              <a:rPr lang="pl-PL" sz="2000" dirty="0" err="1">
                <a:cs typeface="Calibri"/>
              </a:rPr>
              <a:t>Yad</a:t>
            </a:r>
            <a:r>
              <a:rPr lang="pl-PL" sz="2000" dirty="0">
                <a:cs typeface="Calibri"/>
              </a:rPr>
              <a:t> </a:t>
            </a:r>
            <a:r>
              <a:rPr lang="pl-PL" sz="2000" dirty="0" err="1">
                <a:cs typeface="Calibri"/>
              </a:rPr>
              <a:t>Vashem</a:t>
            </a:r>
            <a:r>
              <a:rPr lang="pl-PL" sz="2000" dirty="0">
                <a:cs typeface="Calibri"/>
              </a:rPr>
              <a:t> w  Jerozolimie. Na medalu wybita jest sentencja "Kto ratuje jedno życie, ratuje cały świat".</a:t>
            </a:r>
          </a:p>
        </p:txBody>
      </p:sp>
      <p:pic>
        <p:nvPicPr>
          <p:cNvPr id="4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E0E86510-646C-4E4E-8D77-A40674677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19" y="250839"/>
            <a:ext cx="4078869" cy="6449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C23F9BF3-B861-4987-A648-01C81B2CE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612" y="681"/>
            <a:ext cx="4283755" cy="6352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942FC3EE-C5FC-4A9C-9E64-FE2D245A580D}"/>
              </a:ext>
            </a:extLst>
          </p:cNvPr>
          <p:cNvSpPr txBox="1"/>
          <p:nvPr/>
        </p:nvSpPr>
        <p:spPr>
          <a:xfrm>
            <a:off x="4240591" y="6030685"/>
            <a:ext cx="6710436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Wykaz innych Sprawiedliwych wśród Narodów Świata, którym </a:t>
            </a:r>
            <a:br>
              <a:rPr lang="pl-PL" dirty="0"/>
            </a:br>
            <a:r>
              <a:rPr lang="pl-PL" dirty="0"/>
              <a:t>w Lublinie 22 listopada 1993 roku zostały wręczone dyplomy i medale.</a:t>
            </a:r>
          </a:p>
        </p:txBody>
      </p:sp>
    </p:spTree>
    <p:extLst>
      <p:ext uri="{BB962C8B-B14F-4D97-AF65-F5344CB8AC3E}">
        <p14:creationId xmlns:p14="http://schemas.microsoft.com/office/powerpoint/2010/main" val="153228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000">
        <p14:reveal/>
      </p:transition>
    </mc:Choice>
    <mc:Fallback xmlns="">
      <p:transition spd="slow" advTm="45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1" name="Rectangle 100">
            <a:extLst>
              <a:ext uri="{FF2B5EF4-FFF2-40B4-BE49-F238E27FC236}">
                <a16:creationId xmlns:a16="http://schemas.microsoft.com/office/drawing/2014/main" id="{55C01129-3453-464D-A870-ED71C6E89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9D2781A6-5C82-4764-B489-F9A599C0A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11782" y="685800"/>
            <a:ext cx="4994335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CFF066A-D3BB-4687-B418-6BB91C52F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8371" y="1853057"/>
            <a:ext cx="3976577" cy="313735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ctr">
              <a:lnSpc>
                <a:spcPct val="120000"/>
              </a:lnSpc>
              <a:buNone/>
            </a:pPr>
            <a:r>
              <a:rPr lang="pl-PL" sz="2000" dirty="0">
                <a:ea typeface="+mn-lt"/>
                <a:cs typeface="+mn-lt"/>
              </a:rPr>
              <a:t>Dyplom i Medal Sprawiedliwy wśród Narodów Świata </a:t>
            </a:r>
            <a:endParaRPr lang="pl-PL" sz="2000">
              <a:cs typeface="Calibri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l-PL" sz="2000" dirty="0">
                <a:ea typeface="+mn-lt"/>
                <a:cs typeface="+mn-lt"/>
              </a:rPr>
              <a:t>22 listopada 1993 roku 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l-PL" sz="2000" dirty="0">
                <a:ea typeface="+mn-lt"/>
                <a:cs typeface="+mn-lt"/>
              </a:rPr>
              <a:t>w Lublinie </a:t>
            </a:r>
            <a:endParaRPr lang="pl-PL" sz="2000">
              <a:cs typeface="Calibri" panose="020F0502020204030204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l-PL" sz="2000" dirty="0">
                <a:ea typeface="+mn-lt"/>
                <a:cs typeface="+mn-lt"/>
              </a:rPr>
              <a:t>z rąk Ambasadora Izraela 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l-PL" sz="2000" dirty="0">
                <a:ea typeface="+mn-lt"/>
                <a:cs typeface="+mn-lt"/>
              </a:rPr>
              <a:t>w imieniu Anny Kucharskiej odebrała córka 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pl-PL" sz="2000" dirty="0">
                <a:ea typeface="+mn-lt"/>
                <a:cs typeface="+mn-lt"/>
              </a:rPr>
              <a:t>Helena </a:t>
            </a:r>
            <a:r>
              <a:rPr lang="pl-PL" sz="2000" dirty="0" err="1">
                <a:ea typeface="+mn-lt"/>
                <a:cs typeface="+mn-lt"/>
              </a:rPr>
              <a:t>Wujastyk</a:t>
            </a:r>
            <a:r>
              <a:rPr lang="pl-PL" sz="2000" dirty="0">
                <a:ea typeface="+mn-lt"/>
                <a:cs typeface="+mn-lt"/>
              </a:rPr>
              <a:t>.</a:t>
            </a:r>
            <a:endParaRPr lang="pl-PL" sz="2000" dirty="0">
              <a:cs typeface="Calibri"/>
            </a:endParaRPr>
          </a:p>
        </p:txBody>
      </p:sp>
      <p:pic>
        <p:nvPicPr>
          <p:cNvPr id="6" name="Obraz 6" descr="Obraz zawierający osoba, wewnątrz&#10;&#10;Opis wygenerowany automatycznie">
            <a:extLst>
              <a:ext uri="{FF2B5EF4-FFF2-40B4-BE49-F238E27FC236}">
                <a16:creationId xmlns:a16="http://schemas.microsoft.com/office/drawing/2014/main" id="{CF676B38-3D7E-4175-A588-772CE2D9A6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1"/>
          <a:stretch/>
        </p:blipFill>
        <p:spPr>
          <a:xfrm>
            <a:off x="8606117" y="74609"/>
            <a:ext cx="3469193" cy="6429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7" descr="Obraz zawierający tekst, osoba, wewnątrz&#10;&#10;Opis wygenerowany automatycznie">
            <a:extLst>
              <a:ext uri="{FF2B5EF4-FFF2-40B4-BE49-F238E27FC236}">
                <a16:creationId xmlns:a16="http://schemas.microsoft.com/office/drawing/2014/main" id="{D15EEA11-0DCA-4E28-95B5-13FE65D9CB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"/>
          <a:stretch/>
        </p:blipFill>
        <p:spPr>
          <a:xfrm>
            <a:off x="5190" y="159259"/>
            <a:ext cx="3620337" cy="6261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450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000">
        <p14:reveal/>
      </p:transition>
    </mc:Choice>
    <mc:Fallback xmlns="">
      <p:transition spd="slow" advTm="45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>
            <a:extLst>
              <a:ext uri="{FF2B5EF4-FFF2-40B4-BE49-F238E27FC236}">
                <a16:creationId xmlns:a16="http://schemas.microsoft.com/office/drawing/2014/main" id="{A7E3AFFC-4F62-49DE-827F-188C4587769F}"/>
              </a:ext>
            </a:extLst>
          </p:cNvPr>
          <p:cNvSpPr txBox="1"/>
          <p:nvPr/>
        </p:nvSpPr>
        <p:spPr>
          <a:xfrm>
            <a:off x="6606326" y="2387400"/>
            <a:ext cx="5581347" cy="22613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>
                <a:ea typeface="+mn-lt"/>
                <a:cs typeface="+mn-lt"/>
              </a:rPr>
              <a:t>Tablica</a:t>
            </a:r>
            <a:r>
              <a:rPr lang="en-US" sz="2000" dirty="0">
                <a:ea typeface="+mn-lt"/>
                <a:cs typeface="+mn-lt"/>
              </a:rPr>
              <a:t> z </a:t>
            </a:r>
            <a:r>
              <a:rPr lang="en-US" sz="2000" dirty="0" err="1">
                <a:ea typeface="+mn-lt"/>
                <a:cs typeface="+mn-lt"/>
              </a:rPr>
              <a:t>nazwiskami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dirty="0" err="1">
                <a:ea typeface="+mn-lt"/>
                <a:cs typeface="+mn-lt"/>
              </a:rPr>
              <a:t>osób</a:t>
            </a:r>
            <a:r>
              <a:rPr lang="en-US" sz="2000" dirty="0">
                <a:ea typeface="+mn-lt"/>
                <a:cs typeface="+mn-lt"/>
              </a:rPr>
              <a:t>, </a:t>
            </a:r>
            <a:r>
              <a:rPr lang="en-US" sz="2000" dirty="0" err="1">
                <a:ea typeface="+mn-lt"/>
                <a:cs typeface="+mn-lt"/>
              </a:rPr>
              <a:t>które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dirty="0" err="1">
                <a:ea typeface="+mn-lt"/>
                <a:cs typeface="+mn-lt"/>
              </a:rPr>
              <a:t>ratowały</a:t>
            </a:r>
            <a:r>
              <a:rPr lang="en-US" sz="2000" dirty="0">
                <a:ea typeface="+mn-lt"/>
                <a:cs typeface="+mn-lt"/>
              </a:rPr>
              <a:t> </a:t>
            </a:r>
            <a:endParaRPr lang="pl-PL" sz="2000" dirty="0">
              <a:ea typeface="+mn-lt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en-US" sz="2000" dirty="0" err="1">
                <a:ea typeface="+mn-lt"/>
                <a:cs typeface="+mn-lt"/>
              </a:rPr>
              <a:t>Żydów</a:t>
            </a:r>
            <a:r>
              <a:rPr lang="en-US" sz="2000" dirty="0">
                <a:ea typeface="+mn-lt"/>
                <a:cs typeface="+mn-lt"/>
              </a:rPr>
              <a:t> w </a:t>
            </a:r>
            <a:r>
              <a:rPr lang="en-US" sz="2000" dirty="0" err="1">
                <a:ea typeface="+mn-lt"/>
                <a:cs typeface="+mn-lt"/>
              </a:rPr>
              <a:t>czasie</a:t>
            </a:r>
            <a:r>
              <a:rPr lang="en-US" sz="2000" dirty="0">
                <a:ea typeface="+mn-lt"/>
                <a:cs typeface="+mn-lt"/>
              </a:rPr>
              <a:t> II </a:t>
            </a:r>
            <a:r>
              <a:rPr lang="en-US" sz="2000" dirty="0" err="1">
                <a:ea typeface="+mn-lt"/>
                <a:cs typeface="+mn-lt"/>
              </a:rPr>
              <a:t>wojny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dirty="0" err="1">
                <a:ea typeface="+mn-lt"/>
                <a:cs typeface="+mn-lt"/>
              </a:rPr>
              <a:t>światowej</a:t>
            </a:r>
            <a:r>
              <a:rPr lang="en-US" sz="2000" dirty="0">
                <a:ea typeface="+mn-lt"/>
                <a:cs typeface="+mn-lt"/>
              </a:rPr>
              <a:t>, </a:t>
            </a:r>
          </a:p>
          <a:p>
            <a:pPr>
              <a:lnSpc>
                <a:spcPct val="150000"/>
              </a:lnSpc>
            </a:pPr>
            <a:r>
              <a:rPr lang="en-US" sz="2000" dirty="0" err="1">
                <a:ea typeface="+mn-lt"/>
                <a:cs typeface="+mn-lt"/>
              </a:rPr>
              <a:t>wśród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dirty="0" err="1">
                <a:ea typeface="+mn-lt"/>
                <a:cs typeface="+mn-lt"/>
              </a:rPr>
              <a:t>nich</a:t>
            </a:r>
            <a:r>
              <a:rPr lang="en-US" sz="2000" dirty="0">
                <a:ea typeface="+mn-lt"/>
                <a:cs typeface="+mn-lt"/>
              </a:rPr>
              <a:t> Anny </a:t>
            </a:r>
            <a:r>
              <a:rPr lang="en-US" sz="2000" dirty="0" err="1">
                <a:ea typeface="+mn-lt"/>
                <a:cs typeface="+mn-lt"/>
              </a:rPr>
              <a:t>Kucharskiej</a:t>
            </a:r>
            <a:r>
              <a:rPr lang="en-US" sz="2000" dirty="0">
                <a:ea typeface="+mn-lt"/>
                <a:cs typeface="+mn-lt"/>
              </a:rPr>
              <a:t>, </a:t>
            </a:r>
            <a:br>
              <a:rPr lang="en-US" sz="2000" dirty="0">
                <a:ea typeface="+mn-lt"/>
                <a:cs typeface="+mn-lt"/>
              </a:rPr>
            </a:br>
            <a:r>
              <a:rPr lang="en-US" sz="2000" dirty="0">
                <a:ea typeface="+mn-lt"/>
                <a:cs typeface="+mn-lt"/>
              </a:rPr>
              <a:t>w</a:t>
            </a:r>
            <a:r>
              <a:rPr lang="pl-PL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Parku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dirty="0" err="1">
                <a:ea typeface="+mn-lt"/>
                <a:cs typeface="+mn-lt"/>
              </a:rPr>
              <a:t>Sprawiedliwych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dirty="0" err="1">
                <a:ea typeface="+mn-lt"/>
                <a:cs typeface="+mn-lt"/>
              </a:rPr>
              <a:t>wśród</a:t>
            </a:r>
            <a:r>
              <a:rPr lang="en-US" sz="2000" dirty="0">
                <a:ea typeface="+mn-lt"/>
                <a:cs typeface="+mn-lt"/>
              </a:rPr>
              <a:t> Nar</a:t>
            </a:r>
            <a:r>
              <a:rPr lang="pl-PL" sz="2000" dirty="0">
                <a:ea typeface="+mn-lt"/>
                <a:cs typeface="+mn-lt"/>
              </a:rPr>
              <a:t>od</a:t>
            </a:r>
            <a:r>
              <a:rPr lang="en-US" sz="2000" dirty="0" err="1">
                <a:ea typeface="+mn-lt"/>
                <a:cs typeface="+mn-lt"/>
              </a:rPr>
              <a:t>ów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dirty="0" err="1">
                <a:ea typeface="+mn-lt"/>
                <a:cs typeface="+mn-lt"/>
              </a:rPr>
              <a:t>Świata</a:t>
            </a:r>
            <a:r>
              <a:rPr lang="en-US" sz="2000" dirty="0">
                <a:ea typeface="+mn-lt"/>
                <a:cs typeface="+mn-lt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en-US" sz="2000" dirty="0" err="1">
                <a:ea typeface="+mn-lt"/>
                <a:cs typeface="+mn-lt"/>
              </a:rPr>
              <a:t>na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dirty="0" err="1">
                <a:ea typeface="+mn-lt"/>
                <a:cs typeface="+mn-lt"/>
              </a:rPr>
              <a:t>Wzgórzu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000" dirty="0" err="1">
                <a:ea typeface="+mn-lt"/>
                <a:cs typeface="+mn-lt"/>
              </a:rPr>
              <a:t>Pamięci</a:t>
            </a:r>
            <a:r>
              <a:rPr lang="en-US" sz="2000" dirty="0">
                <a:ea typeface="+mn-lt"/>
                <a:cs typeface="+mn-lt"/>
              </a:rPr>
              <a:t> w </a:t>
            </a:r>
            <a:r>
              <a:rPr lang="en-US" sz="2000" dirty="0" err="1">
                <a:ea typeface="+mn-lt"/>
                <a:cs typeface="+mn-lt"/>
              </a:rPr>
              <a:t>Jerozolimie</a:t>
            </a:r>
            <a:r>
              <a:rPr lang="en-US" sz="2000" dirty="0">
                <a:ea typeface="+mn-lt"/>
                <a:cs typeface="+mn-lt"/>
              </a:rPr>
              <a:t>.</a:t>
            </a:r>
            <a:endParaRPr lang="en-US" dirty="0" err="1">
              <a:ea typeface="+mj-ea"/>
              <a:cs typeface="Calibri" panose="020F0502020204030204"/>
            </a:endParaRPr>
          </a:p>
        </p:txBody>
      </p:sp>
      <p:pic>
        <p:nvPicPr>
          <p:cNvPr id="2" name="Obraz 3" descr="Obraz zawierający tekst&#10;&#10;Opis wygenerowany automatycznie">
            <a:extLst>
              <a:ext uri="{FF2B5EF4-FFF2-40B4-BE49-F238E27FC236}">
                <a16:creationId xmlns:a16="http://schemas.microsoft.com/office/drawing/2014/main" id="{E84EDEC5-C80D-4477-A83B-DBC31C28EC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18"/>
          <a:stretch/>
        </p:blipFill>
        <p:spPr>
          <a:xfrm rot="5400000">
            <a:off x="-211695" y="216022"/>
            <a:ext cx="6858197" cy="6426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trzałka: w prawo 3">
            <a:extLst>
              <a:ext uri="{FF2B5EF4-FFF2-40B4-BE49-F238E27FC236}">
                <a16:creationId xmlns:a16="http://schemas.microsoft.com/office/drawing/2014/main" id="{46EC5E66-A831-4637-BEB8-3005FA23B52E}"/>
              </a:ext>
            </a:extLst>
          </p:cNvPr>
          <p:cNvSpPr/>
          <p:nvPr/>
        </p:nvSpPr>
        <p:spPr>
          <a:xfrm rot="11040000">
            <a:off x="3985268" y="3946430"/>
            <a:ext cx="1608666" cy="483809"/>
          </a:xfrm>
          <a:prstGeom prst="rightArrow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436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000">
        <p14:reveal/>
      </p:transition>
    </mc:Choice>
    <mc:Fallback xmlns="">
      <p:transition spd="slow" advTm="45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Obraz 7">
            <a:extLst>
              <a:ext uri="{FF2B5EF4-FFF2-40B4-BE49-F238E27FC236}">
                <a16:creationId xmlns:a16="http://schemas.microsoft.com/office/drawing/2014/main" id="{A8FCFDF2-922A-4B60-92C6-7883ACBE7A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2160"/>
          <a:stretch/>
        </p:blipFill>
        <p:spPr>
          <a:xfrm rot="5400000">
            <a:off x="2668191" y="-2666359"/>
            <a:ext cx="6856718" cy="1219200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F2B3377A-8024-478E-ACE3-BD68F8291574}"/>
              </a:ext>
            </a:extLst>
          </p:cNvPr>
          <p:cNvSpPr txBox="1"/>
          <p:nvPr/>
        </p:nvSpPr>
        <p:spPr>
          <a:xfrm>
            <a:off x="5737391" y="5209639"/>
            <a:ext cx="6453085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000" dirty="0">
                <a:ea typeface="+mn-lt"/>
                <a:cs typeface="+mn-lt"/>
              </a:rPr>
              <a:t>W miejscach, gdzie przed II wojną światową były wsie </a:t>
            </a:r>
            <a:br>
              <a:rPr lang="pl-PL" sz="2000" dirty="0">
                <a:ea typeface="+mn-lt"/>
                <a:cs typeface="+mn-lt"/>
              </a:rPr>
            </a:br>
            <a:r>
              <a:rPr lang="pl-PL" sz="2000" dirty="0">
                <a:ea typeface="+mn-lt"/>
                <a:cs typeface="+mn-lt"/>
              </a:rPr>
              <a:t>Stara Dąbrowa, Nowa Dąbrowa i kolonia Majdanek nie ma śladów dawnych mieszkańców. Budynki zostały zrabowane i zniszczone. </a:t>
            </a:r>
            <a:endParaRPr lang="pl-PL" dirty="0">
              <a:cs typeface="Calibri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7A7414C4-A2BE-45CB-821B-B874411DE4E7}"/>
              </a:ext>
            </a:extLst>
          </p:cNvPr>
          <p:cNvSpPr txBox="1"/>
          <p:nvPr/>
        </p:nvSpPr>
        <p:spPr>
          <a:xfrm rot="10800000" flipV="1">
            <a:off x="136822" y="6097618"/>
            <a:ext cx="474862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Mapa dzierżawy ziemi przez Józefa Kucharskiego w Majdanku na Wołyniu.</a:t>
            </a:r>
          </a:p>
        </p:txBody>
      </p:sp>
    </p:spTree>
    <p:extLst>
      <p:ext uri="{BB962C8B-B14F-4D97-AF65-F5344CB8AC3E}">
        <p14:creationId xmlns:p14="http://schemas.microsoft.com/office/powerpoint/2010/main" val="242259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000">
        <p14:reveal/>
      </p:transition>
    </mc:Choice>
    <mc:Fallback xmlns="">
      <p:transition spd="slow" advTm="45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3122DDD-90A2-4418-91B0-041BA4BC1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27" y="463300"/>
            <a:ext cx="12051146" cy="6113000"/>
          </a:xfr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pl-PL" sz="2000" dirty="0">
                <a:ea typeface="+mn-lt"/>
                <a:cs typeface="+mn-lt"/>
              </a:rPr>
              <a:t>Marcin Bednarek zmarł w Nowej Dąbrowie w 1943 roku. Maria Bednarek została przesiedlona z Wołynia </a:t>
            </a:r>
            <a:br>
              <a:rPr lang="pl-PL" sz="2000" dirty="0">
                <a:ea typeface="+mn-lt"/>
                <a:cs typeface="+mn-lt"/>
              </a:rPr>
            </a:br>
            <a:r>
              <a:rPr lang="pl-PL" sz="2000" dirty="0">
                <a:ea typeface="+mn-lt"/>
                <a:cs typeface="+mn-lt"/>
              </a:rPr>
              <a:t>w 1945 roku. Zmarła na Żółtańcach siedem lat później. Z siedmiorga ich dzieci wszystkie były aktywnymi uczestnikami wojennych wydarzeń i doświadczyły ich tragicznych konsekwencji. Wykazały się patriotyczną postawą.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2000" dirty="0">
                <a:ea typeface="+mn-lt"/>
                <a:cs typeface="+mn-lt"/>
              </a:rPr>
              <a:t>Najstarszy Jan Bednarek podczas kampanii wrześniowej 1939 roku trafił do niewoli i przez sześć lat był jeńcem wojennym w obozie w Niemczech. Do Polski nie wrócił.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2000" dirty="0">
                <a:ea typeface="+mn-lt"/>
                <a:cs typeface="+mn-lt"/>
              </a:rPr>
              <a:t>Anna Kucharska w 1943 roku ukrywała razem z mężem w domu w Majdanku żydowskie dziewczynki Pinię i Rachelę </a:t>
            </a:r>
            <a:r>
              <a:rPr lang="pl-PL" sz="2000" dirty="0" err="1">
                <a:ea typeface="+mn-lt"/>
                <a:cs typeface="+mn-lt"/>
              </a:rPr>
              <a:t>Bunis</a:t>
            </a:r>
            <a:r>
              <a:rPr lang="pl-PL" sz="2000" dirty="0">
                <a:ea typeface="+mn-lt"/>
                <a:cs typeface="+mn-lt"/>
              </a:rPr>
              <a:t> z narażeniem swojego życia i całej rodziny, za co została odznaczona Medalem Sprawiedliwy wśród Narodów Świata. Nadanie tytułu nastąpiło trzy tygodnie po jej śmierci w 1992 roku. Dziewczynki, jako jedyne </a:t>
            </a:r>
            <a:br>
              <a:rPr lang="pl-PL" sz="2000" dirty="0">
                <a:ea typeface="+mn-lt"/>
                <a:cs typeface="+mn-lt"/>
              </a:rPr>
            </a:br>
            <a:r>
              <a:rPr lang="pl-PL" sz="2000" dirty="0">
                <a:ea typeface="+mn-lt"/>
                <a:cs typeface="+mn-lt"/>
              </a:rPr>
              <a:t>z rodziny przeżyły wojnę. Po przesiedleniu z Wołynia 29 grudnia 1944 roku i śmierci męża Józefa Kucharskiego </a:t>
            </a:r>
            <a:br>
              <a:rPr lang="pl-PL" sz="2000" dirty="0">
                <a:ea typeface="+mn-lt"/>
                <a:cs typeface="+mn-lt"/>
              </a:rPr>
            </a:br>
            <a:r>
              <a:rPr lang="pl-PL" sz="2000" dirty="0">
                <a:ea typeface="+mn-lt"/>
                <a:cs typeface="+mn-lt"/>
              </a:rPr>
              <a:t>12 maja 1945 roku, została sama z dwojgiem małych dzieci.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2000" dirty="0">
                <a:ea typeface="+mn-lt"/>
                <a:cs typeface="+mn-lt"/>
              </a:rPr>
              <a:t>Stanisława Różańska, po wywiezieniu męża Bronisława Różańskiego do łagru w Workucie na Syberii i przesiedleniu z Wołynia w 1945 roku sama wychowywała troje małych dzieci. Bronisław Różański po powrocie z Syberii należał </a:t>
            </a:r>
            <a:br>
              <a:rPr lang="pl-PL" sz="2000" dirty="0">
                <a:ea typeface="+mn-lt"/>
                <a:cs typeface="+mn-lt"/>
              </a:rPr>
            </a:br>
            <a:r>
              <a:rPr lang="pl-PL" sz="2000" dirty="0">
                <a:ea typeface="+mn-lt"/>
                <a:cs typeface="+mn-lt"/>
              </a:rPr>
              <a:t>do Światowego Związku Żołnierzy Armii Krajowej.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2000" dirty="0">
                <a:ea typeface="+mn-lt"/>
                <a:cs typeface="+mn-lt"/>
              </a:rPr>
              <a:t>Tadeusz Bednarek w czasie II wojny światowej znalazł się w głębi Związku Radzieckiego jako żołnierz, gdzie zmarł </a:t>
            </a:r>
            <a:br>
              <a:rPr lang="pl-PL" sz="2000" dirty="0">
                <a:ea typeface="+mn-lt"/>
                <a:cs typeface="+mn-lt"/>
              </a:rPr>
            </a:br>
            <a:r>
              <a:rPr lang="pl-PL" sz="2000" dirty="0">
                <a:ea typeface="+mn-lt"/>
                <a:cs typeface="+mn-lt"/>
              </a:rPr>
              <a:t>z wycieńczenia i głodu.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2000" dirty="0">
                <a:ea typeface="+mn-lt"/>
                <a:cs typeface="+mn-lt"/>
              </a:rPr>
              <a:t>Władysław Bednarek należał do 27 Wołyńskiej Dywizji Piechoty Armii Krajowej, po wcieleniu na Wołyniu </a:t>
            </a:r>
            <a:br>
              <a:rPr lang="pl-PL" sz="2000" dirty="0">
                <a:ea typeface="+mn-lt"/>
                <a:cs typeface="+mn-lt"/>
              </a:rPr>
            </a:br>
            <a:r>
              <a:rPr lang="pl-PL" sz="2000" dirty="0">
                <a:ea typeface="+mn-lt"/>
                <a:cs typeface="+mn-lt"/>
              </a:rPr>
              <a:t>w 1944 roku do I Armii WP, przeszedł cały szlak bojowy do Berlina.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2000" dirty="0">
                <a:ea typeface="+mn-lt"/>
                <a:cs typeface="+mn-lt"/>
              </a:rPr>
              <a:t>Walerian Bednarek, po wcieleniu na Wołyniu do I Armii WP, mając 19 lat zginął na Przyczółku Czerniakowskim </a:t>
            </a:r>
            <a:br>
              <a:rPr lang="pl-PL" sz="2000" dirty="0">
                <a:ea typeface="+mn-lt"/>
                <a:cs typeface="+mn-lt"/>
              </a:rPr>
            </a:br>
            <a:r>
              <a:rPr lang="pl-PL" sz="2000" dirty="0">
                <a:ea typeface="+mn-lt"/>
                <a:cs typeface="+mn-lt"/>
              </a:rPr>
              <a:t>w Warszawie w ochotniczym oddziale żołnierzy, którzy ruszyli na pomoc powstańcom warszawskim we wrześniu 1944 roku.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2000" dirty="0">
                <a:ea typeface="+mn-lt"/>
                <a:cs typeface="+mn-lt"/>
              </a:rPr>
              <a:t>Najmłodsza z rodzeństwa Genowefa Bednarek, po wcieleniu w 1944 roku na Wołyniu do I Armii WP, mając 16 lat, jako sanitariuszka przeszła cały szlak bojowy do Berlina. </a:t>
            </a:r>
            <a:endParaRPr lang="pl-PL" sz="2000" dirty="0">
              <a:cs typeface="Calibri"/>
            </a:endParaRPr>
          </a:p>
          <a:p>
            <a:pPr marL="0" indent="0">
              <a:buNone/>
            </a:pPr>
            <a:endParaRPr lang="pl-PL" sz="1800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8319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50000">
        <p14:reveal/>
      </p:transition>
    </mc:Choice>
    <mc:Fallback xmlns="">
      <p:transition spd="slow" advTm="150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61618EC-121E-4E49-B4F9-C95BE1064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0391" y="2091721"/>
            <a:ext cx="9439123" cy="2682194"/>
          </a:xfrm>
          <a:solidFill>
            <a:schemeClr val="bg2">
              <a:lumMod val="7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l-PL" dirty="0">
                <a:cs typeface="Calibri"/>
              </a:rPr>
              <a:t>Anna Kucharska nigdy nie wróciła do miejscowości na Wołyniu, gdzie wychowywała się, mieszkała z rodzicami i rodzeństwem, dorastała i, gdzie urodziły się jej dzieci. Nikt z nich nie wrócił już do tych miejsc. </a:t>
            </a:r>
            <a:endParaRPr lang="pl-PL" dirty="0">
              <a:ea typeface="+mn-lt"/>
              <a:cs typeface="+mn-lt"/>
            </a:endParaRPr>
          </a:p>
          <a:p>
            <a:pPr>
              <a:lnSpc>
                <a:spcPct val="150000"/>
              </a:lnSpc>
            </a:pPr>
            <a:endParaRPr lang="pl-PL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308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000">
        <p14:reveal/>
      </p:transition>
    </mc:Choice>
    <mc:Fallback xmlns="">
      <p:transition spd="slow" advTm="45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 descr="Obraz zawierający tekst, dokument&#10;&#10;Opis wygenerowany automatycznie">
            <a:extLst>
              <a:ext uri="{FF2B5EF4-FFF2-40B4-BE49-F238E27FC236}">
                <a16:creationId xmlns:a16="http://schemas.microsoft.com/office/drawing/2014/main" id="{0EA0DC2C-DE22-49B1-AB61-791A29F1DC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56" t="2139" r="2572" b="1872"/>
          <a:stretch/>
        </p:blipFill>
        <p:spPr>
          <a:xfrm>
            <a:off x="49896" y="2711965"/>
            <a:ext cx="7803003" cy="414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Obraz 2" descr="Obraz zawierający wewnątrz, ramka na zdjęcie, stare, malowanie&#10;&#10;Opis wygenerowany automatycznie">
            <a:extLst>
              <a:ext uri="{FF2B5EF4-FFF2-40B4-BE49-F238E27FC236}">
                <a16:creationId xmlns:a16="http://schemas.microsoft.com/office/drawing/2014/main" id="{718B9191-FBED-474E-A846-E4B2DE9F8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098364" y="1756503"/>
            <a:ext cx="5791200" cy="4403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7BEDB5BE-F57F-4657-84AA-20C908AA00E2}"/>
              </a:ext>
            </a:extLst>
          </p:cNvPr>
          <p:cNvSpPr txBox="1"/>
          <p:nvPr/>
        </p:nvSpPr>
        <p:spPr>
          <a:xfrm>
            <a:off x="-5387" y="188686"/>
            <a:ext cx="4345269" cy="163121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 err="1">
                <a:ea typeface="+mn-lt"/>
                <a:cs typeface="+mn-lt"/>
              </a:rPr>
              <a:t>Pozostało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jedynie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kilka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przywiezionych</a:t>
            </a:r>
            <a:r>
              <a:rPr lang="en-US" sz="2000" dirty="0">
                <a:ea typeface="+mn-lt"/>
                <a:cs typeface="+mn-lt"/>
              </a:rPr>
              <a:t> </a:t>
            </a:r>
            <a:br>
              <a:rPr lang="en-US" sz="2000" dirty="0">
                <a:ea typeface="+mn-lt"/>
                <a:cs typeface="+mn-lt"/>
              </a:rPr>
            </a:br>
            <a:r>
              <a:rPr lang="en-US" sz="2000" dirty="0">
                <a:ea typeface="+mn-lt"/>
                <a:cs typeface="+mn-lt"/>
              </a:rPr>
              <a:t>z </a:t>
            </a:r>
            <a:r>
              <a:rPr lang="en-US" sz="2000" dirty="0" err="1">
                <a:ea typeface="+mn-lt"/>
                <a:cs typeface="+mn-lt"/>
              </a:rPr>
              <a:t>Wołynia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przedmiotów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oraz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pamiątek</a:t>
            </a:r>
            <a:r>
              <a:rPr lang="en-US" sz="2000" dirty="0">
                <a:ea typeface="+mn-lt"/>
                <a:cs typeface="+mn-lt"/>
              </a:rPr>
              <a:t>,  </a:t>
            </a:r>
            <a:r>
              <a:rPr lang="en-US" sz="2000" dirty="0" err="1">
                <a:ea typeface="+mn-lt"/>
                <a:cs typeface="+mn-lt"/>
              </a:rPr>
              <a:t>starannie</a:t>
            </a:r>
            <a:r>
              <a:rPr lang="en-US" sz="2000" dirty="0">
                <a:ea typeface="+mn-lt"/>
                <a:cs typeface="+mn-lt"/>
              </a:rPr>
              <a:t>, z </a:t>
            </a:r>
            <a:r>
              <a:rPr lang="en-US" sz="2000" dirty="0" err="1">
                <a:ea typeface="+mn-lt"/>
                <a:cs typeface="+mn-lt"/>
              </a:rPr>
              <a:t>sentymentem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przechowywane</a:t>
            </a:r>
            <a:r>
              <a:rPr lang="en-US" sz="2000" dirty="0">
                <a:ea typeface="+mn-lt"/>
                <a:cs typeface="+mn-lt"/>
              </a:rPr>
              <a:t> stare </a:t>
            </a:r>
            <a:r>
              <a:rPr lang="en-US" sz="2000" dirty="0" err="1">
                <a:ea typeface="+mn-lt"/>
                <a:cs typeface="+mn-lt"/>
              </a:rPr>
              <a:t>zdjęcia</a:t>
            </a:r>
            <a:r>
              <a:rPr lang="en-US" sz="2000" dirty="0">
                <a:ea typeface="+mn-lt"/>
                <a:cs typeface="+mn-lt"/>
              </a:rPr>
              <a:t>, </a:t>
            </a:r>
            <a:r>
              <a:rPr lang="en-US" sz="2000" dirty="0" err="1">
                <a:ea typeface="+mn-lt"/>
                <a:cs typeface="+mn-lt"/>
              </a:rPr>
              <a:t>dokumenty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dirty="0" err="1">
                <a:ea typeface="+mn-lt"/>
                <a:cs typeface="+mn-lt"/>
              </a:rPr>
              <a:t>i</a:t>
            </a:r>
            <a:r>
              <a:rPr lang="en-US" sz="2000" dirty="0">
                <a:ea typeface="+mn-lt"/>
                <a:cs typeface="+mn-lt"/>
              </a:rPr>
              <a:t>...</a:t>
            </a:r>
            <a:endParaRPr lang="pl-PL" dirty="0"/>
          </a:p>
        </p:txBody>
      </p:sp>
      <p:pic>
        <p:nvPicPr>
          <p:cNvPr id="6" name="Obraz 6">
            <a:extLst>
              <a:ext uri="{FF2B5EF4-FFF2-40B4-BE49-F238E27FC236}">
                <a16:creationId xmlns:a16="http://schemas.microsoft.com/office/drawing/2014/main" id="{9BBB9AFF-681B-4670-A91A-E0B9743D5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4037" y="-4646"/>
            <a:ext cx="3932381" cy="2884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3145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000">
        <p14:reveal/>
      </p:transition>
    </mc:Choice>
    <mc:Fallback xmlns="">
      <p:transition spd="slow" advTm="45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9" descr="Obraz zawierający wewnątrz&#10;&#10;Opis wygenerowany automatycznie">
            <a:extLst>
              <a:ext uri="{FF2B5EF4-FFF2-40B4-BE49-F238E27FC236}">
                <a16:creationId xmlns:a16="http://schemas.microsoft.com/office/drawing/2014/main" id="{E8B09BEF-947E-48CD-B773-38BEC161B4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60" t="-397" r="1226"/>
          <a:stretch/>
        </p:blipFill>
        <p:spPr>
          <a:xfrm rot="5400000">
            <a:off x="6841295" y="921944"/>
            <a:ext cx="5941542" cy="4274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az 5" descr="Obraz zawierający wewnątrz&#10;&#10;Opis wygenerowany automatycznie">
            <a:extLst>
              <a:ext uri="{FF2B5EF4-FFF2-40B4-BE49-F238E27FC236}">
                <a16:creationId xmlns:a16="http://schemas.microsoft.com/office/drawing/2014/main" id="{204FA3BB-3094-40B6-A94E-6D2B990FF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915801" y="1991871"/>
            <a:ext cx="5502936" cy="3671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Obraz 15" descr="Obraz zawierający ściana, wewnątrz, stare&#10;&#10;Opis wygenerowany automatycznie">
            <a:extLst>
              <a:ext uri="{FF2B5EF4-FFF2-40B4-BE49-F238E27FC236}">
                <a16:creationId xmlns:a16="http://schemas.microsoft.com/office/drawing/2014/main" id="{C8945CE4-9CA9-4685-9A59-C1D61EDA75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739" t="1595" r="172" b="-373"/>
          <a:stretch/>
        </p:blipFill>
        <p:spPr>
          <a:xfrm rot="5400000">
            <a:off x="3751212" y="1123867"/>
            <a:ext cx="3906829" cy="3938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5D9A8AEC-C0E0-477A-BE79-F72C01324FE0}"/>
              </a:ext>
            </a:extLst>
          </p:cNvPr>
          <p:cNvSpPr txBox="1"/>
          <p:nvPr/>
        </p:nvSpPr>
        <p:spPr>
          <a:xfrm>
            <a:off x="3598064" y="4968034"/>
            <a:ext cx="4149998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Przedmioty przywiezione z Wołynia przez Annę Kucharską w grudniu 1944 roku.</a:t>
            </a:r>
            <a:endParaRPr lang="pl-PL" dirty="0">
              <a:cs typeface="Calibri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6E44FAF-2922-4F06-B734-BD4FC3FFA3AB}"/>
              </a:ext>
            </a:extLst>
          </p:cNvPr>
          <p:cNvSpPr txBox="1"/>
          <p:nvPr/>
        </p:nvSpPr>
        <p:spPr>
          <a:xfrm>
            <a:off x="2309" y="187036"/>
            <a:ext cx="5110018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 err="1"/>
              <a:t>przekazywane</a:t>
            </a:r>
            <a:r>
              <a:rPr lang="en-US" sz="2000" dirty="0"/>
              <a:t> </a:t>
            </a:r>
            <a:r>
              <a:rPr lang="en-US" sz="2000" dirty="0" err="1"/>
              <a:t>kolejnym</a:t>
            </a:r>
            <a:r>
              <a:rPr lang="en-US" sz="2000" dirty="0"/>
              <a:t> </a:t>
            </a:r>
            <a:r>
              <a:rPr lang="en-US" sz="2000" dirty="0" err="1"/>
              <a:t>pokoleniom</a:t>
            </a:r>
            <a:r>
              <a:rPr lang="en-US" sz="2000" dirty="0"/>
              <a:t> </a:t>
            </a:r>
            <a:r>
              <a:rPr lang="en-US" sz="2000" dirty="0" err="1"/>
              <a:t>historie</a:t>
            </a:r>
            <a:r>
              <a:rPr lang="en-US" sz="2000" dirty="0"/>
              <a:t> </a:t>
            </a:r>
            <a:br>
              <a:rPr lang="en-US" sz="2000" dirty="0"/>
            </a:br>
            <a:r>
              <a:rPr lang="en-US" sz="2000" dirty="0" err="1"/>
              <a:t>i</a:t>
            </a:r>
            <a:r>
              <a:rPr lang="en-US" sz="2000" dirty="0"/>
              <a:t> </a:t>
            </a:r>
            <a:r>
              <a:rPr lang="en-US" sz="2000" dirty="0" err="1"/>
              <a:t>wspomnienia</a:t>
            </a:r>
            <a:r>
              <a:rPr lang="en-US" sz="2000" dirty="0"/>
              <a:t> z </a:t>
            </a:r>
            <a:r>
              <a:rPr lang="en-US" sz="2000" dirty="0" err="1"/>
              <a:t>nieistniejącego</a:t>
            </a:r>
            <a:r>
              <a:rPr lang="en-US" sz="2000" dirty="0"/>
              <a:t> </a:t>
            </a:r>
            <a:r>
              <a:rPr lang="en-US" sz="2000" dirty="0" err="1"/>
              <a:t>już</a:t>
            </a:r>
            <a:r>
              <a:rPr lang="en-US" sz="2000" dirty="0"/>
              <a:t> </a:t>
            </a:r>
            <a:r>
              <a:rPr lang="en-US" sz="2000" dirty="0" err="1"/>
              <a:t>świata</a:t>
            </a:r>
            <a:r>
              <a:rPr lang="en-US" sz="2000" dirty="0"/>
              <a:t>...</a:t>
            </a:r>
            <a:endParaRPr lang="pl-PL" sz="2000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7CF4DD81-5224-4FD0-BC34-77609B0D4855}"/>
              </a:ext>
            </a:extLst>
          </p:cNvPr>
          <p:cNvSpPr txBox="1"/>
          <p:nvPr/>
        </p:nvSpPr>
        <p:spPr>
          <a:xfrm>
            <a:off x="7027385" y="6327643"/>
            <a:ext cx="5068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Opracował Karol Kosiaty, prawnuk Anny Kucharskiej.</a:t>
            </a:r>
          </a:p>
        </p:txBody>
      </p:sp>
    </p:spTree>
    <p:extLst>
      <p:ext uri="{BB962C8B-B14F-4D97-AF65-F5344CB8AC3E}">
        <p14:creationId xmlns:p14="http://schemas.microsoft.com/office/powerpoint/2010/main" val="70319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000">
        <p14:reveal/>
      </p:transition>
    </mc:Choice>
    <mc:Fallback xmlns="">
      <p:transition spd="slow" advTm="45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EACE73-5092-4705-BFC0-93B8B97D0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cs typeface="Calibri Light"/>
              </a:rPr>
              <a:t>Źródła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5924471-39C2-4837-A306-707CED3C7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66778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2000" dirty="0">
                <a:cs typeface="Calibri"/>
              </a:rPr>
              <a:t>Zdjęcia, dokumenty, listy, dotyczące Anny Kucharskiej i rodziny </a:t>
            </a:r>
            <a:r>
              <a:rPr lang="pl-PL" sz="2000" dirty="0" err="1">
                <a:cs typeface="Calibri"/>
              </a:rPr>
              <a:t>Bunis</a:t>
            </a:r>
            <a:r>
              <a:rPr lang="pl-PL" sz="2000" dirty="0">
                <a:cs typeface="Calibri"/>
              </a:rPr>
              <a:t> - zbiory własne </a:t>
            </a:r>
            <a:br>
              <a:rPr lang="pl-PL" sz="2000" dirty="0">
                <a:cs typeface="Calibri"/>
              </a:rPr>
            </a:br>
            <a:r>
              <a:rPr lang="pl-PL" sz="2000" dirty="0">
                <a:cs typeface="Calibri"/>
              </a:rPr>
              <a:t>Heleny </a:t>
            </a:r>
            <a:r>
              <a:rPr lang="pl-PL" sz="2000" dirty="0" err="1">
                <a:cs typeface="Calibri"/>
              </a:rPr>
              <a:t>Wujastyk</a:t>
            </a:r>
            <a:endParaRPr lang="pl-PL" sz="2000" dirty="0">
              <a:cs typeface="Calibri"/>
            </a:endParaRPr>
          </a:p>
          <a:p>
            <a:r>
              <a:rPr lang="pl-PL" sz="2000" dirty="0">
                <a:ea typeface="+mn-lt"/>
                <a:cs typeface="+mn-lt"/>
              </a:rPr>
              <a:t>Pocztówki z </a:t>
            </a:r>
            <a:r>
              <a:rPr lang="pl-PL" sz="2000" dirty="0" err="1">
                <a:ea typeface="+mn-lt"/>
                <a:cs typeface="+mn-lt"/>
              </a:rPr>
              <a:t>Hołób</a:t>
            </a:r>
            <a:r>
              <a:rPr lang="pl-PL" sz="2000" dirty="0">
                <a:ea typeface="+mn-lt"/>
                <a:cs typeface="+mn-lt"/>
              </a:rPr>
              <a:t> - zbiory własne Heleny </a:t>
            </a:r>
            <a:r>
              <a:rPr lang="pl-PL" sz="2000" dirty="0" err="1">
                <a:ea typeface="+mn-lt"/>
                <a:cs typeface="+mn-lt"/>
              </a:rPr>
              <a:t>Wujastyk</a:t>
            </a:r>
            <a:endParaRPr lang="pl-PL" sz="2000" dirty="0">
              <a:ea typeface="+mn-lt"/>
              <a:cs typeface="+mn-lt"/>
            </a:endParaRPr>
          </a:p>
          <a:p>
            <a:r>
              <a:rPr lang="pl-PL" sz="2000" dirty="0">
                <a:ea typeface="+mn-lt"/>
                <a:cs typeface="+mn-lt"/>
              </a:rPr>
              <a:t>Zdjęcia, dokumenty, listy, dotyczące rodziny Różańskich - zbiory własne Krystyny Różańskiej</a:t>
            </a:r>
          </a:p>
          <a:p>
            <a:r>
              <a:rPr lang="pl-PL" sz="2000" dirty="0">
                <a:ea typeface="+mn-lt"/>
                <a:cs typeface="+mn-lt"/>
              </a:rPr>
              <a:t>The Encyclopedia of the </a:t>
            </a:r>
            <a:r>
              <a:rPr lang="pl-PL" sz="2000" dirty="0" err="1">
                <a:ea typeface="+mn-lt"/>
                <a:cs typeface="+mn-lt"/>
              </a:rPr>
              <a:t>Righteous</a:t>
            </a:r>
            <a:r>
              <a:rPr lang="pl-PL" sz="2000" dirty="0">
                <a:ea typeface="+mn-lt"/>
                <a:cs typeface="+mn-lt"/>
              </a:rPr>
              <a:t> </a:t>
            </a:r>
            <a:r>
              <a:rPr lang="pl-PL" sz="2000" dirty="0" err="1">
                <a:ea typeface="+mn-lt"/>
                <a:cs typeface="+mn-lt"/>
              </a:rPr>
              <a:t>Among</a:t>
            </a:r>
            <a:r>
              <a:rPr lang="pl-PL" sz="2000" dirty="0">
                <a:ea typeface="+mn-lt"/>
                <a:cs typeface="+mn-lt"/>
              </a:rPr>
              <a:t> the Nations </a:t>
            </a:r>
            <a:r>
              <a:rPr lang="pl-PL" sz="2000" dirty="0" err="1">
                <a:ea typeface="+mn-lt"/>
                <a:cs typeface="+mn-lt"/>
              </a:rPr>
              <a:t>Rescuers</a:t>
            </a:r>
            <a:r>
              <a:rPr lang="pl-PL" sz="2000" dirty="0">
                <a:ea typeface="+mn-lt"/>
                <a:cs typeface="+mn-lt"/>
              </a:rPr>
              <a:t> of </a:t>
            </a:r>
            <a:r>
              <a:rPr lang="pl-PL" sz="2000" dirty="0" err="1">
                <a:ea typeface="+mn-lt"/>
                <a:cs typeface="+mn-lt"/>
              </a:rPr>
              <a:t>Jews</a:t>
            </a:r>
            <a:r>
              <a:rPr lang="pl-PL" sz="2000" dirty="0">
                <a:ea typeface="+mn-lt"/>
                <a:cs typeface="+mn-lt"/>
              </a:rPr>
              <a:t> </a:t>
            </a:r>
            <a:r>
              <a:rPr lang="pl-PL" sz="2000" dirty="0" err="1">
                <a:ea typeface="+mn-lt"/>
                <a:cs typeface="+mn-lt"/>
              </a:rPr>
              <a:t>during</a:t>
            </a:r>
            <a:r>
              <a:rPr lang="pl-PL" sz="2000" dirty="0">
                <a:ea typeface="+mn-lt"/>
                <a:cs typeface="+mn-lt"/>
              </a:rPr>
              <a:t> the Holocaust</a:t>
            </a:r>
            <a:r>
              <a:rPr lang="pl-PL" sz="2000" dirty="0">
                <a:cs typeface="Calibri" panose="020F0502020204030204"/>
              </a:rPr>
              <a:t> Poland</a:t>
            </a:r>
          </a:p>
          <a:p>
            <a:r>
              <a:rPr lang="pl-PL" sz="2000" dirty="0">
                <a:ea typeface="+mn-lt"/>
                <a:cs typeface="+mn-lt"/>
                <a:hlinkClick r:id="rId2"/>
              </a:rPr>
              <a:t>https://www.blendspace.com/lessons/KS5ky7s2TrOk3A/zmiany-granic-i-przesiedlenia-ludnosci-po-ii-wojnie-swiatowej</a:t>
            </a:r>
            <a:endParaRPr lang="pl-PL" sz="2000" dirty="0">
              <a:cs typeface="Calibri"/>
            </a:endParaRPr>
          </a:p>
          <a:p>
            <a:r>
              <a:rPr lang="pl-PL" sz="2000" dirty="0">
                <a:cs typeface="Calibri"/>
                <a:hlinkClick r:id="rId3"/>
              </a:rPr>
              <a:t>http://www.polska1918-89.pl/mapy/index.html</a:t>
            </a:r>
            <a:endParaRPr lang="pl-PL" sz="2000" dirty="0">
              <a:ea typeface="+mn-lt"/>
              <a:cs typeface="+mn-lt"/>
            </a:endParaRPr>
          </a:p>
          <a:p>
            <a:endParaRPr lang="pl-PL" sz="2000" dirty="0">
              <a:cs typeface="Calibri"/>
            </a:endParaRPr>
          </a:p>
          <a:p>
            <a:endParaRPr lang="pl-PL" dirty="0">
              <a:cs typeface="Calibri"/>
            </a:endParaRPr>
          </a:p>
          <a:p>
            <a:endParaRPr lang="pl-PL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439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000">
        <p14:reveal/>
      </p:transition>
    </mc:Choice>
    <mc:Fallback xmlns="">
      <p:transition spd="slow" advTm="4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Obraz 26" descr="Obraz zawierający tekst, pozujący, grupa, osoba&#10;&#10;Opis wygenerowany automatycznie">
            <a:extLst>
              <a:ext uri="{FF2B5EF4-FFF2-40B4-BE49-F238E27FC236}">
                <a16:creationId xmlns:a16="http://schemas.microsoft.com/office/drawing/2014/main" id="{3F60C4C8-4623-4E33-8736-FD2C0EEE3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4371" y="186700"/>
            <a:ext cx="4354780" cy="6314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EF026938-E6AE-4ECC-B200-4172BB53E850}"/>
              </a:ext>
            </a:extLst>
          </p:cNvPr>
          <p:cNvSpPr txBox="1"/>
          <p:nvPr/>
        </p:nvSpPr>
        <p:spPr>
          <a:xfrm>
            <a:off x="3994355" y="5938705"/>
            <a:ext cx="7145868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Maria i Marcin Bednarkowie z dziećmi,</a:t>
            </a:r>
          </a:p>
          <a:p>
            <a:r>
              <a:rPr lang="pl-PL" dirty="0"/>
              <a:t>od lewej u góry: Stanisława, Anna, Tadeusz, Władysław,</a:t>
            </a:r>
            <a:endParaRPr lang="pl-PL" dirty="0">
              <a:cs typeface="Calibri"/>
            </a:endParaRPr>
          </a:p>
          <a:p>
            <a:r>
              <a:rPr lang="pl-PL" dirty="0"/>
              <a:t>siedzą Walerian i Genowefa, Stara Dąbrowa, koniec lat 20-stych XX wieku.</a:t>
            </a:r>
            <a:endParaRPr lang="pl-PL" dirty="0">
              <a:cs typeface="Calibri"/>
            </a:endParaRPr>
          </a:p>
        </p:txBody>
      </p:sp>
      <p:pic>
        <p:nvPicPr>
          <p:cNvPr id="4" name="Obraz 4" descr="Obraz zawierający tekst, osoba, stare&#10;&#10;Opis wygenerowany automatycznie">
            <a:extLst>
              <a:ext uri="{FF2B5EF4-FFF2-40B4-BE49-F238E27FC236}">
                <a16:creationId xmlns:a16="http://schemas.microsoft.com/office/drawing/2014/main" id="{0F0D1C6C-3B9F-4C36-80AC-16D6B4E05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" y="4839"/>
            <a:ext cx="2477597" cy="5832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B041CE98-8B68-4721-97D4-A34E13164782}"/>
              </a:ext>
            </a:extLst>
          </p:cNvPr>
          <p:cNvSpPr txBox="1"/>
          <p:nvPr/>
        </p:nvSpPr>
        <p:spPr>
          <a:xfrm>
            <a:off x="2547257" y="1712685"/>
            <a:ext cx="4956627" cy="255454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000" dirty="0">
                <a:ea typeface="+mn-lt"/>
                <a:cs typeface="+mn-lt"/>
              </a:rPr>
              <a:t>Rodzina Anny Kucharskiej pochodziła </a:t>
            </a:r>
            <a:br>
              <a:rPr lang="pl-PL" sz="2000" dirty="0">
                <a:ea typeface="+mn-lt"/>
                <a:cs typeface="+mn-lt"/>
              </a:rPr>
            </a:br>
            <a:r>
              <a:rPr lang="pl-PL" sz="2000" dirty="0">
                <a:ea typeface="+mn-lt"/>
                <a:cs typeface="+mn-lt"/>
              </a:rPr>
              <a:t>z Wołynia, gdzie osiedliła się po wyjeździe </a:t>
            </a:r>
            <a:br>
              <a:rPr lang="pl-PL" sz="2000" dirty="0">
                <a:ea typeface="+mn-lt"/>
                <a:cs typeface="+mn-lt"/>
              </a:rPr>
            </a:br>
            <a:r>
              <a:rPr lang="pl-PL" sz="2000" dirty="0">
                <a:ea typeface="+mn-lt"/>
                <a:cs typeface="+mn-lt"/>
              </a:rPr>
              <a:t>z kaliskiego.   </a:t>
            </a:r>
          </a:p>
          <a:p>
            <a:endParaRPr lang="pl-PL" sz="2000" dirty="0">
              <a:ea typeface="+mn-lt"/>
              <a:cs typeface="+mn-lt"/>
            </a:endParaRPr>
          </a:p>
          <a:p>
            <a:r>
              <a:rPr lang="pl-PL" sz="2000" dirty="0">
                <a:ea typeface="+mn-lt"/>
                <a:cs typeface="+mn-lt"/>
              </a:rPr>
              <a:t>Rodzice Anny Kucharskiej - Maria Bednarek</a:t>
            </a:r>
            <a:br>
              <a:rPr lang="pl-PL" sz="2000" dirty="0">
                <a:ea typeface="+mn-lt"/>
                <a:cs typeface="+mn-lt"/>
              </a:rPr>
            </a:br>
            <a:r>
              <a:rPr lang="pl-PL" sz="2000" dirty="0">
                <a:ea typeface="+mn-lt"/>
                <a:cs typeface="+mn-lt"/>
              </a:rPr>
              <a:t>z domu Głogowska i Marcin Bednarek początkowo mieszkali w Starej Dąbrowie, potem przeprowadzili się do Nowej Dąbrowy. 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9F8C446F-7905-423F-A3E5-9B48554BA080}"/>
              </a:ext>
            </a:extLst>
          </p:cNvPr>
          <p:cNvSpPr txBox="1"/>
          <p:nvPr/>
        </p:nvSpPr>
        <p:spPr>
          <a:xfrm>
            <a:off x="4990" y="5605085"/>
            <a:ext cx="2912533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Maria Głogowska, </a:t>
            </a:r>
            <a:br>
              <a:rPr lang="pl-PL" dirty="0"/>
            </a:br>
            <a:r>
              <a:rPr lang="pl-PL" dirty="0"/>
              <a:t>zdjęcie wykonane w Chełmie na początku XX wieku </a:t>
            </a:r>
            <a:br>
              <a:rPr lang="pl-PL" dirty="0"/>
            </a:br>
            <a:r>
              <a:rPr lang="pl-PL" dirty="0"/>
              <a:t>u fotografa B. </a:t>
            </a:r>
            <a:r>
              <a:rPr lang="pl-PL" dirty="0" err="1"/>
              <a:t>Feldhendlera</a:t>
            </a:r>
            <a:r>
              <a:rPr lang="pl-P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967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000">
        <p14:reveal/>
      </p:transition>
    </mc:Choice>
    <mc:Fallback xmlns="">
      <p:transition spd="slow" advTm="4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4" descr="Obraz zawierający tekst, zewnętrzne, stare&#10;&#10;Opis wygenerowany automatycznie">
            <a:extLst>
              <a:ext uri="{FF2B5EF4-FFF2-40B4-BE49-F238E27FC236}">
                <a16:creationId xmlns:a16="http://schemas.microsoft.com/office/drawing/2014/main" id="{2F947A73-687D-4659-BA6F-240FF2083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494450" y="1637395"/>
            <a:ext cx="3937587" cy="4974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BB36EC53-29E1-4A5F-8C37-75D22D031112}"/>
              </a:ext>
            </a:extLst>
          </p:cNvPr>
          <p:cNvSpPr txBox="1"/>
          <p:nvPr/>
        </p:nvSpPr>
        <p:spPr>
          <a:xfrm>
            <a:off x="7157640" y="6122901"/>
            <a:ext cx="4612118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>
                <a:ea typeface="+mn-lt"/>
                <a:cs typeface="+mn-lt"/>
              </a:rPr>
              <a:t>Wołyń, lata 30-ste XX wieku,</a:t>
            </a:r>
          </a:p>
          <a:p>
            <a:r>
              <a:rPr lang="pl-PL" dirty="0"/>
              <a:t>od lewej Kazimierz Masny, Anna Bednarkówna. </a:t>
            </a:r>
            <a:endParaRPr lang="pl-PL" dirty="0">
              <a:cs typeface="Calibri"/>
            </a:endParaRPr>
          </a:p>
        </p:txBody>
      </p:sp>
      <p:pic>
        <p:nvPicPr>
          <p:cNvPr id="2" name="Obraz 2" descr="Obraz zawierający tekst, pozujący, osoba, stare&#10;&#10;Opis wygenerowany automatycznie">
            <a:extLst>
              <a:ext uri="{FF2B5EF4-FFF2-40B4-BE49-F238E27FC236}">
                <a16:creationId xmlns:a16="http://schemas.microsoft.com/office/drawing/2014/main" id="{6BD1EEE7-DB55-44DF-99AE-24A5659A60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6249" y="67468"/>
            <a:ext cx="3790945" cy="6030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39B5E0B8-D6BC-4FD9-A3EE-5445C2FA775F}"/>
              </a:ext>
            </a:extLst>
          </p:cNvPr>
          <p:cNvSpPr txBox="1"/>
          <p:nvPr/>
        </p:nvSpPr>
        <p:spPr>
          <a:xfrm>
            <a:off x="549927" y="6127101"/>
            <a:ext cx="3490768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Stara Dąbrowa, 1936 rok, </a:t>
            </a:r>
            <a:endParaRPr lang="pl-PL"/>
          </a:p>
          <a:p>
            <a:r>
              <a:rPr lang="pl-PL" dirty="0"/>
              <a:t>od lewej Anna Bednarkówna.</a:t>
            </a:r>
          </a:p>
        </p:txBody>
      </p:sp>
      <p:pic>
        <p:nvPicPr>
          <p:cNvPr id="3" name="Obraz 3" descr="Obraz zawierający tekst&#10;&#10;Opis wygenerowany automatycznie">
            <a:extLst>
              <a:ext uri="{FF2B5EF4-FFF2-40B4-BE49-F238E27FC236}">
                <a16:creationId xmlns:a16="http://schemas.microsoft.com/office/drawing/2014/main" id="{00019081-3956-410A-AC1F-1D3D7778A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60000">
            <a:off x="4030052" y="196142"/>
            <a:ext cx="3649875" cy="216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51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000">
        <p14:reveal/>
      </p:transition>
    </mc:Choice>
    <mc:Fallback xmlns="">
      <p:transition spd="slow" advTm="4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CFD36E0-1CFC-4ED7-8C5A-8BE4FA0F7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4424" y="187506"/>
            <a:ext cx="6415882" cy="400268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dirty="0" err="1">
                <a:latin typeface="Calibri"/>
                <a:cs typeface="Calibri Light"/>
              </a:rPr>
              <a:t>Codzienność</a:t>
            </a:r>
            <a:r>
              <a:rPr lang="en-US" sz="1800" dirty="0">
                <a:latin typeface="Calibri"/>
                <a:cs typeface="Calibri Light"/>
              </a:rPr>
              <a:t> </a:t>
            </a:r>
            <a:r>
              <a:rPr lang="en-US" sz="2000" dirty="0" err="1">
                <a:latin typeface="Calibri"/>
                <a:cs typeface="Calibri Light"/>
              </a:rPr>
              <a:t>przeplatała</a:t>
            </a:r>
            <a:r>
              <a:rPr lang="en-US" sz="2000" dirty="0">
                <a:latin typeface="Calibri"/>
                <a:cs typeface="Calibri Light"/>
              </a:rPr>
              <a:t> </a:t>
            </a:r>
            <a:r>
              <a:rPr lang="en-US" sz="2000" dirty="0" err="1">
                <a:latin typeface="Calibri"/>
                <a:cs typeface="Calibri Light"/>
              </a:rPr>
              <a:t>się</a:t>
            </a:r>
            <a:r>
              <a:rPr lang="en-US" sz="2000" dirty="0">
                <a:latin typeface="Calibri"/>
                <a:cs typeface="Calibri Light"/>
              </a:rPr>
              <a:t> z </a:t>
            </a:r>
            <a:r>
              <a:rPr lang="en-US" sz="2000" dirty="0" err="1">
                <a:latin typeface="Calibri"/>
                <a:cs typeface="Calibri Light"/>
              </a:rPr>
              <a:t>rodzinnymi</a:t>
            </a:r>
            <a:r>
              <a:rPr lang="en-US" sz="2000" dirty="0">
                <a:latin typeface="Calibri"/>
                <a:cs typeface="Calibri Light"/>
              </a:rPr>
              <a:t> </a:t>
            </a:r>
            <a:r>
              <a:rPr lang="en-US" sz="2000" dirty="0" err="1">
                <a:latin typeface="Calibri"/>
                <a:cs typeface="Calibri Light"/>
              </a:rPr>
              <a:t>uroczystościami</a:t>
            </a:r>
            <a:r>
              <a:rPr lang="en-US" sz="2000" dirty="0">
                <a:latin typeface="Calibri"/>
                <a:cs typeface="Calibri Light"/>
              </a:rPr>
              <a:t>... </a:t>
            </a:r>
            <a:endParaRPr lang="pl-PL" sz="2000" dirty="0">
              <a:latin typeface="Calibri"/>
              <a:cs typeface="Calibri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4A8F1EB-E3DB-42D0-9010-E51F0500E518}"/>
              </a:ext>
            </a:extLst>
          </p:cNvPr>
          <p:cNvSpPr txBox="1"/>
          <p:nvPr/>
        </p:nvSpPr>
        <p:spPr>
          <a:xfrm>
            <a:off x="4585148" y="6239970"/>
            <a:ext cx="5824752" cy="5909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57150">
              <a:lnSpc>
                <a:spcPct val="90000"/>
              </a:lnSpc>
            </a:pPr>
            <a:r>
              <a:rPr lang="en-US" dirty="0">
                <a:ea typeface="+mn-lt"/>
                <a:cs typeface="+mn-lt"/>
              </a:rPr>
              <a:t>Stara </a:t>
            </a:r>
            <a:r>
              <a:rPr lang="en-US" dirty="0" err="1">
                <a:ea typeface="+mn-lt"/>
                <a:cs typeface="+mn-lt"/>
              </a:rPr>
              <a:t>Dąbrowa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lata</a:t>
            </a:r>
            <a:r>
              <a:rPr lang="en-US" dirty="0">
                <a:ea typeface="+mn-lt"/>
                <a:cs typeface="+mn-lt"/>
              </a:rPr>
              <a:t> 30-ste XX </a:t>
            </a:r>
            <a:r>
              <a:rPr lang="en-US" dirty="0" err="1">
                <a:ea typeface="+mn-lt"/>
                <a:cs typeface="+mn-lt"/>
              </a:rPr>
              <a:t>wieku</a:t>
            </a:r>
            <a:r>
              <a:rPr lang="en-US" dirty="0">
                <a:ea typeface="+mn-lt"/>
                <a:cs typeface="+mn-lt"/>
              </a:rPr>
              <a:t>, </a:t>
            </a:r>
            <a:endParaRPr lang="pl-PL" dirty="0">
              <a:ea typeface="+mn-lt"/>
              <a:cs typeface="+mn-lt"/>
            </a:endParaRPr>
          </a:p>
          <a:p>
            <a:pPr marL="57150">
              <a:lnSpc>
                <a:spcPct val="90000"/>
              </a:lnSpc>
            </a:pPr>
            <a:r>
              <a:rPr lang="en-US" dirty="0">
                <a:ea typeface="+mn-lt"/>
                <a:cs typeface="+mn-lt"/>
              </a:rPr>
              <a:t>od </a:t>
            </a:r>
            <a:r>
              <a:rPr lang="en-US" dirty="0" err="1">
                <a:ea typeface="+mn-lt"/>
                <a:cs typeface="+mn-lt"/>
              </a:rPr>
              <a:t>lewej</a:t>
            </a:r>
            <a:r>
              <a:rPr lang="en-US" dirty="0">
                <a:ea typeface="+mn-lt"/>
                <a:cs typeface="+mn-lt"/>
              </a:rPr>
              <a:t> Anna </a:t>
            </a:r>
            <a:r>
              <a:rPr lang="en-US" dirty="0" err="1">
                <a:ea typeface="+mn-lt"/>
                <a:cs typeface="+mn-lt"/>
              </a:rPr>
              <a:t>Bednarkówna</a:t>
            </a:r>
            <a:r>
              <a:rPr lang="en-US" dirty="0">
                <a:ea typeface="+mn-lt"/>
                <a:cs typeface="+mn-lt"/>
              </a:rPr>
              <a:t> z </a:t>
            </a:r>
            <a:r>
              <a:rPr lang="en-US" dirty="0" err="1">
                <a:ea typeface="+mn-lt"/>
                <a:cs typeface="+mn-lt"/>
              </a:rPr>
              <a:t>siostrą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Stanisławą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Różańską</a:t>
            </a:r>
            <a:r>
              <a:rPr lang="en-US" dirty="0">
                <a:ea typeface="+mn-lt"/>
                <a:cs typeface="+mn-lt"/>
              </a:rPr>
              <a:t>.</a:t>
            </a:r>
            <a:endParaRPr lang="pl-PL" dirty="0">
              <a:ea typeface="+mn-lt"/>
              <a:cs typeface="+mn-lt"/>
            </a:endParaRPr>
          </a:p>
        </p:txBody>
      </p:sp>
      <p:pic>
        <p:nvPicPr>
          <p:cNvPr id="5" name="Obraz 5" descr="Obraz zawierający tekst, stare, zewnętrzne, czarny&#10;&#10;Opis wygenerowany automatycznie">
            <a:extLst>
              <a:ext uri="{FF2B5EF4-FFF2-40B4-BE49-F238E27FC236}">
                <a16:creationId xmlns:a16="http://schemas.microsoft.com/office/drawing/2014/main" id="{2A63C383-D08A-4398-9B36-F0A57190D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043" y="779384"/>
            <a:ext cx="4746521" cy="6078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ED1C492A-5882-41FE-8742-C2B4C1B09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382109" y="-449287"/>
            <a:ext cx="4127292" cy="6585921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44E10B91-B4E3-432F-B93D-BE2C59B3DD0F}"/>
              </a:ext>
            </a:extLst>
          </p:cNvPr>
          <p:cNvSpPr txBox="1"/>
          <p:nvPr/>
        </p:nvSpPr>
        <p:spPr>
          <a:xfrm>
            <a:off x="4694478" y="4759170"/>
            <a:ext cx="7328189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>
                <a:ea typeface="+mn-lt"/>
                <a:cs typeface="+mn-lt"/>
              </a:rPr>
              <a:t>Wołyń lata 30-ste XX wieku,</a:t>
            </a:r>
            <a:r>
              <a:rPr lang="pl-PL" dirty="0">
                <a:cs typeface="Calibri"/>
              </a:rPr>
              <a:t> w dolnym rzędzie po środku Aleksander </a:t>
            </a:r>
            <a:r>
              <a:rPr lang="pl-PL" dirty="0" err="1">
                <a:cs typeface="Calibri"/>
              </a:rPr>
              <a:t>Sztyber</a:t>
            </a:r>
            <a:r>
              <a:rPr lang="pl-PL" dirty="0">
                <a:cs typeface="Calibri"/>
              </a:rPr>
              <a:t>, </a:t>
            </a:r>
            <a:br>
              <a:rPr lang="pl-PL" dirty="0">
                <a:cs typeface="Calibri"/>
              </a:rPr>
            </a:br>
            <a:r>
              <a:rPr lang="pl-PL" dirty="0">
                <a:cs typeface="Calibri"/>
              </a:rPr>
              <a:t>od lewej stoją: Marian Pawlik, Władysław Głogowski, Józefa Gryczewska.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4149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000">
        <p14:reveal/>
      </p:transition>
    </mc:Choice>
    <mc:Fallback xmlns="">
      <p:transition spd="slow" advTm="4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7">
            <a:extLst>
              <a:ext uri="{FF2B5EF4-FFF2-40B4-BE49-F238E27FC236}">
                <a16:creationId xmlns:a16="http://schemas.microsoft.com/office/drawing/2014/main" id="{0AA75791-ABD6-45E2-B58A-77112BD0F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9">
            <a:extLst>
              <a:ext uri="{FF2B5EF4-FFF2-40B4-BE49-F238E27FC236}">
                <a16:creationId xmlns:a16="http://schemas.microsoft.com/office/drawing/2014/main" id="{D2A542E6-1924-4FE2-89D1-3CB19468C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1F353183-2147-472B-AD7D-4A085FF6A4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1">
              <a:extLst>
                <a:ext uri="{FF2B5EF4-FFF2-40B4-BE49-F238E27FC236}">
                  <a16:creationId xmlns:a16="http://schemas.microsoft.com/office/drawing/2014/main" id="{FAAA42C8-A082-4DFD-A5F3-FC9EF825B1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44666868-170F-4FE0-BF1D-93B868BA4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640" y="400175"/>
            <a:ext cx="2041668" cy="452892"/>
          </a:xfrm>
          <a:solidFill>
            <a:schemeClr val="accent2">
              <a:lumMod val="20000"/>
              <a:lumOff val="80000"/>
            </a:schemeClr>
          </a:solidFill>
        </p:spPr>
        <p:txBody>
          <a:bodyPr anchor="t">
            <a:normAutofit/>
          </a:bodyPr>
          <a:lstStyle/>
          <a:p>
            <a:r>
              <a:rPr lang="pl-PL" sz="2000" dirty="0">
                <a:cs typeface="Calibri Light"/>
              </a:rPr>
              <a:t>Rodzina i sąsiedzi</a:t>
            </a:r>
            <a:endParaRPr lang="pl-PL" sz="2000" dirty="0"/>
          </a:p>
        </p:txBody>
      </p:sp>
      <p:pic>
        <p:nvPicPr>
          <p:cNvPr id="8" name="Obraz 8" descr="Obraz zawierający tekst, stare, klasyczne&#10;&#10;Opis wygenerowany automatycznie">
            <a:extLst>
              <a:ext uri="{FF2B5EF4-FFF2-40B4-BE49-F238E27FC236}">
                <a16:creationId xmlns:a16="http://schemas.microsoft.com/office/drawing/2014/main" id="{03CD6801-7581-467E-8935-752229FDEB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16" r="-3" b="-3"/>
          <a:stretch/>
        </p:blipFill>
        <p:spPr>
          <a:xfrm rot="5400000">
            <a:off x="-974095" y="2437628"/>
            <a:ext cx="5266759" cy="2882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6F6E5FAE-F0F2-4815-ABDA-F6ACA4BC1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3100" y="4863627"/>
            <a:ext cx="9041147" cy="1652322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pl-PL" sz="1800" dirty="0">
                <a:cs typeface="Calibri"/>
              </a:rPr>
              <a:t>1. Stara Dąbrowa, lata 30-ste XX wieku, od lewej stoją Kazimierz Bober, Anna Bednarkówna, poniżej Wiktoria Bober, Jan Bednarek.</a:t>
            </a:r>
          </a:p>
          <a:p>
            <a:pPr marL="0" indent="0">
              <a:buNone/>
            </a:pPr>
            <a:r>
              <a:rPr lang="pl-PL" sz="1800" dirty="0">
                <a:cs typeface="Calibri"/>
              </a:rPr>
              <a:t>2. </a:t>
            </a:r>
            <a:r>
              <a:rPr lang="pl-PL" sz="1800" dirty="0">
                <a:ea typeface="+mn-lt"/>
                <a:cs typeface="+mn-lt"/>
              </a:rPr>
              <a:t>Kowel 1938 rok,</a:t>
            </a:r>
            <a:r>
              <a:rPr lang="pl-PL" sz="1800" dirty="0">
                <a:cs typeface="Calibri"/>
              </a:rPr>
              <a:t> Genowefa Piotrowska po powrocie z Syberii, gdzie zmarł jej mąż. Fotografia wykona przez Sz. </a:t>
            </a:r>
            <a:r>
              <a:rPr lang="pl-PL" sz="1800" dirty="0" err="1">
                <a:cs typeface="Calibri"/>
              </a:rPr>
              <a:t>Epsztejna</a:t>
            </a:r>
            <a:r>
              <a:rPr lang="pl-PL" sz="1800" dirty="0">
                <a:cs typeface="Calibri"/>
              </a:rPr>
              <a:t> w Kowlu, ul. Warszawska 71.</a:t>
            </a:r>
          </a:p>
          <a:p>
            <a:pPr marL="0" indent="0">
              <a:buNone/>
            </a:pPr>
            <a:r>
              <a:rPr lang="pl-PL" sz="1800" dirty="0">
                <a:cs typeface="Calibri"/>
              </a:rPr>
              <a:t>3. Rodzeństwo Stanisława i  Władysław Dunal, mieszańcy okolicy </a:t>
            </a:r>
            <a:r>
              <a:rPr lang="pl-PL" sz="1800" dirty="0" err="1">
                <a:cs typeface="Calibri"/>
              </a:rPr>
              <a:t>Rożyszcz</a:t>
            </a:r>
            <a:r>
              <a:rPr lang="pl-PL" sz="1800" dirty="0">
                <a:cs typeface="Calibri"/>
              </a:rPr>
              <a:t>, lata 30-ste XX wieku.</a:t>
            </a:r>
          </a:p>
        </p:txBody>
      </p:sp>
      <p:pic>
        <p:nvPicPr>
          <p:cNvPr id="6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02393E2C-6FD5-4BF0-87E7-485014CDC6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124" b="1404"/>
          <a:stretch/>
        </p:blipFill>
        <p:spPr>
          <a:xfrm rot="5400000">
            <a:off x="2349855" y="1111404"/>
            <a:ext cx="4614851" cy="2675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5" descr="Obraz zawierający tekst, osoba, stare, biały&#10;&#10;Opis wygenerowany automatycznie">
            <a:extLst>
              <a:ext uri="{FF2B5EF4-FFF2-40B4-BE49-F238E27FC236}">
                <a16:creationId xmlns:a16="http://schemas.microsoft.com/office/drawing/2014/main" id="{596A9E48-E24A-4B13-A56B-88818329E5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595" b="7595"/>
          <a:stretch/>
        </p:blipFill>
        <p:spPr>
          <a:xfrm rot="5400000">
            <a:off x="5750177" y="942506"/>
            <a:ext cx="4627141" cy="2847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850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000">
        <p14:reveal/>
      </p:transition>
    </mc:Choice>
    <mc:Fallback xmlns="">
      <p:transition spd="slow" advTm="4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Obraz 6" descr="Obraz zawierający tekst, stawonogi, krab, stare&#10;&#10;Opis wygenerowany automatycznie">
            <a:extLst>
              <a:ext uri="{FF2B5EF4-FFF2-40B4-BE49-F238E27FC236}">
                <a16:creationId xmlns:a16="http://schemas.microsoft.com/office/drawing/2014/main" id="{B2AC2DAF-5FC2-443C-9C68-AB244DD0CE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397" b="2"/>
          <a:stretch/>
        </p:blipFill>
        <p:spPr>
          <a:xfrm rot="5400000">
            <a:off x="307073" y="-307073"/>
            <a:ext cx="3388893" cy="4003039"/>
          </a:xfrm>
          <a:prstGeom prst="rect">
            <a:avLst/>
          </a:prstGeom>
        </p:spPr>
      </p:pic>
      <p:pic>
        <p:nvPicPr>
          <p:cNvPr id="8" name="Obraz 7" descr="Obraz zawierający tekst, stare&#10;&#10;Opis wygenerowany automatycznie">
            <a:extLst>
              <a:ext uri="{FF2B5EF4-FFF2-40B4-BE49-F238E27FC236}">
                <a16:creationId xmlns:a16="http://schemas.microsoft.com/office/drawing/2014/main" id="{5774475F-8D9A-4352-BC84-F505A39178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5424" b="-2"/>
          <a:stretch/>
        </p:blipFill>
        <p:spPr>
          <a:xfrm rot="5400000">
            <a:off x="4409862" y="-315383"/>
            <a:ext cx="3383280" cy="4014047"/>
          </a:xfrm>
          <a:prstGeom prst="rect">
            <a:avLst/>
          </a:prstGeom>
        </p:spPr>
      </p:pic>
      <p:pic>
        <p:nvPicPr>
          <p:cNvPr id="10" name="Obraz 5" descr="Obraz zawierający tekst, stare&#10;&#10;Opis wygenerowany automatycznie">
            <a:extLst>
              <a:ext uri="{FF2B5EF4-FFF2-40B4-BE49-F238E27FC236}">
                <a16:creationId xmlns:a16="http://schemas.microsoft.com/office/drawing/2014/main" id="{C906717E-F100-4451-8303-DFAD1E33E4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7" r="42570"/>
          <a:stretch/>
        </p:blipFill>
        <p:spPr>
          <a:xfrm rot="5400000">
            <a:off x="8498839" y="-309879"/>
            <a:ext cx="3383280" cy="4003039"/>
          </a:xfrm>
          <a:prstGeom prst="rect">
            <a:avLst/>
          </a:prstGeom>
        </p:spPr>
      </p:pic>
      <p:pic>
        <p:nvPicPr>
          <p:cNvPr id="6" name="Obraz 6" descr="Obraz zawierający tekst, stare, brudne&#10;&#10;Opis wygenerowany automatycznie">
            <a:extLst>
              <a:ext uri="{FF2B5EF4-FFF2-40B4-BE49-F238E27FC236}">
                <a16:creationId xmlns:a16="http://schemas.microsoft.com/office/drawing/2014/main" id="{7191579E-A4E7-45D3-B41E-95A763A53F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31" r="38388" b="1"/>
          <a:stretch/>
        </p:blipFill>
        <p:spPr>
          <a:xfrm rot="5400000">
            <a:off x="307073" y="3162029"/>
            <a:ext cx="3388893" cy="4003039"/>
          </a:xfrm>
          <a:prstGeom prst="rect">
            <a:avLst/>
          </a:prstGeom>
        </p:spPr>
      </p:pic>
      <p:pic>
        <p:nvPicPr>
          <p:cNvPr id="14" name="Obraz 4" descr="Obraz zawierający tekst, kot&#10;&#10;Opis wygenerowany automatycznie">
            <a:extLst>
              <a:ext uri="{FF2B5EF4-FFF2-40B4-BE49-F238E27FC236}">
                <a16:creationId xmlns:a16="http://schemas.microsoft.com/office/drawing/2014/main" id="{6DA45139-A618-4BA0-859F-B7C287B3E3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4" b="13980"/>
          <a:stretch/>
        </p:blipFill>
        <p:spPr>
          <a:xfrm rot="5400000">
            <a:off x="4409862" y="3153718"/>
            <a:ext cx="3383280" cy="4014047"/>
          </a:xfrm>
          <a:prstGeom prst="rect">
            <a:avLst/>
          </a:prstGeom>
        </p:spPr>
      </p:pic>
      <p:pic>
        <p:nvPicPr>
          <p:cNvPr id="2" name="Obraz 2" descr="Obraz zawierający tekst, zewnętrzne, osoba, stare&#10;&#10;Opis wygenerowany automatycznie">
            <a:extLst>
              <a:ext uri="{FF2B5EF4-FFF2-40B4-BE49-F238E27FC236}">
                <a16:creationId xmlns:a16="http://schemas.microsoft.com/office/drawing/2014/main" id="{8947E048-B61B-43A1-993E-11B4A0BEBCD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4604" b="24037"/>
          <a:stretch/>
        </p:blipFill>
        <p:spPr>
          <a:xfrm>
            <a:off x="8199966" y="3469102"/>
            <a:ext cx="3992034" cy="3388893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AD7134D0-9A22-45DD-85AE-B2AB5F6DDD01}"/>
              </a:ext>
            </a:extLst>
          </p:cNvPr>
          <p:cNvSpPr txBox="1"/>
          <p:nvPr/>
        </p:nvSpPr>
        <p:spPr>
          <a:xfrm>
            <a:off x="78658" y="2917721"/>
            <a:ext cx="177226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/>
              <a:t>Zofia </a:t>
            </a:r>
            <a:r>
              <a:rPr lang="pl-PL" err="1"/>
              <a:t>Karabowicz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52FC5AAF-0491-473F-B78F-FCE7285CC4C1}"/>
              </a:ext>
            </a:extLst>
          </p:cNvPr>
          <p:cNvSpPr txBox="1"/>
          <p:nvPr/>
        </p:nvSpPr>
        <p:spPr>
          <a:xfrm>
            <a:off x="4354806" y="3097468"/>
            <a:ext cx="361171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Kazimierz Masny od prawej na górze</a:t>
            </a:r>
          </a:p>
          <a:p>
            <a:r>
              <a:rPr lang="pl-PL" dirty="0"/>
              <a:t>i na zdjęciu poniżej </a:t>
            </a:r>
            <a:endParaRPr lang="pl-PL" dirty="0">
              <a:cs typeface="Calibri"/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BA90C24D-77E2-4CBB-8B4A-AD765DE07AF4}"/>
              </a:ext>
            </a:extLst>
          </p:cNvPr>
          <p:cNvSpPr txBox="1"/>
          <p:nvPr/>
        </p:nvSpPr>
        <p:spPr>
          <a:xfrm>
            <a:off x="8267087" y="2969956"/>
            <a:ext cx="3824749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/>
              <a:t>Stanisława Bednarek pierwsza od lewej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F46A4A8-0257-4723-B818-BD5C3D825EC0}"/>
              </a:ext>
            </a:extLst>
          </p:cNvPr>
          <p:cNvSpPr txBox="1"/>
          <p:nvPr/>
        </p:nvSpPr>
        <p:spPr>
          <a:xfrm>
            <a:off x="8274768" y="6431217"/>
            <a:ext cx="380016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/>
              <a:t>Walentyna Bernacka pierwsza od lewej</a:t>
            </a:r>
            <a:endParaRPr lang="pl-PL">
              <a:cs typeface="Calibri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7E4D6EE6-3C98-4470-831E-3DC84965E5B7}"/>
              </a:ext>
            </a:extLst>
          </p:cNvPr>
          <p:cNvSpPr txBox="1"/>
          <p:nvPr/>
        </p:nvSpPr>
        <p:spPr>
          <a:xfrm>
            <a:off x="367480" y="6156221"/>
            <a:ext cx="3283974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/>
              <a:t>Od lewej: Adam Sławiński, Antoni Szymański, Jan Bednarek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A2DA605F-84C6-4A1D-AB2C-7B30DE87E365}"/>
              </a:ext>
            </a:extLst>
          </p:cNvPr>
          <p:cNvSpPr txBox="1"/>
          <p:nvPr/>
        </p:nvSpPr>
        <p:spPr>
          <a:xfrm>
            <a:off x="4185162" y="6200774"/>
            <a:ext cx="3677263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400"/>
              <a:t>Wołyń, lata 30-ste XX wieku</a:t>
            </a:r>
          </a:p>
        </p:txBody>
      </p:sp>
    </p:spTree>
    <p:extLst>
      <p:ext uri="{BB962C8B-B14F-4D97-AF65-F5344CB8AC3E}">
        <p14:creationId xmlns:p14="http://schemas.microsoft.com/office/powerpoint/2010/main" val="120040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5000">
        <p14:reveal/>
      </p:transition>
    </mc:Choice>
    <mc:Fallback xmlns="">
      <p:transition spd="slow" advTm="45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4143</Words>
  <Application>Microsoft Office PowerPoint</Application>
  <PresentationFormat>Panoramiczny</PresentationFormat>
  <Paragraphs>177</Paragraphs>
  <Slides>48</Slides>
  <Notes>1</Notes>
  <HiddenSlides>1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48</vt:i4>
      </vt:variant>
    </vt:vector>
  </HeadingPairs>
  <TitlesOfParts>
    <vt:vector size="53" baseType="lpstr">
      <vt:lpstr>Arial</vt:lpstr>
      <vt:lpstr>Calibri</vt:lpstr>
      <vt:lpstr>Calibri Light</vt:lpstr>
      <vt:lpstr>Segoe UI</vt:lpstr>
      <vt:lpstr>Office Theme</vt:lpstr>
      <vt:lpstr>Anna Kucharska - wołyńska opowieść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Rodzina i sąsiedzi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Od czasu odnalezienia Anny Kucharskiej przez Pinię i Rachelę w 1953 roku rodziny utrzymywały ze sobą stałą, listowną korespondencję. W 1987 roku Rachela z mężem odwiedziła Annę Kucharską w jej domu  na Żółtańcach. Spotkanie po wielu latach było wzruszające i czułe. Do dzisiejszego dnia ich potomkowie pozostają ze sobą w kontakcie.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Źródła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Magdalena Postępska</dc:creator>
  <cp:lastModifiedBy>Magdalena Postępska</cp:lastModifiedBy>
  <cp:revision>4225</cp:revision>
  <dcterms:created xsi:type="dcterms:W3CDTF">2021-10-19T19:28:30Z</dcterms:created>
  <dcterms:modified xsi:type="dcterms:W3CDTF">2021-11-01T07:06:35Z</dcterms:modified>
</cp:coreProperties>
</file>