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75" r:id="rId5"/>
    <p:sldId id="264" r:id="rId6"/>
    <p:sldId id="258" r:id="rId7"/>
    <p:sldId id="265" r:id="rId8"/>
    <p:sldId id="259" r:id="rId9"/>
    <p:sldId id="266" r:id="rId10"/>
    <p:sldId id="267" r:id="rId11"/>
    <p:sldId id="260" r:id="rId12"/>
    <p:sldId id="261" r:id="rId13"/>
    <p:sldId id="268" r:id="rId14"/>
    <p:sldId id="262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25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431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782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185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4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232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984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863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305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769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892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detonatordevious.deviantart.com/art/Blank-Book-Template-453908875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72F448-8D38-446A-BA50-BB0062A2F1DB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B7D9CD-EF21-42D9-8FA3-906972189B26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37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lynskie.pl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olynskie.pl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olynskie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lynskie.p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66E413-6283-48A2-9DDE-12456F86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227" y="758952"/>
            <a:ext cx="10650682" cy="3566160"/>
          </a:xfrm>
        </p:spPr>
        <p:txBody>
          <a:bodyPr/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O tym, jak nas Niemcy… „uratowali”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A537BF-CB7B-41AB-A39F-FA6866DED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Kinga Orlińska</a:t>
            </a:r>
          </a:p>
        </p:txBody>
      </p:sp>
    </p:spTree>
    <p:extLst>
      <p:ext uri="{BB962C8B-B14F-4D97-AF65-F5344CB8AC3E}">
        <p14:creationId xmlns:p14="http://schemas.microsoft.com/office/powerpoint/2010/main" val="2911326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E54C77-5FC3-49EC-B7F1-51EF14E5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Napad na Romaszkowo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B9099-3403-4039-ABF4-6E8FBB9A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15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W lipcu 1943 roku ukraińscy bandyci wraz z bandami UPA napadli też na Romaszkowo. 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(wg. książki W. i E. Siemaszko </a:t>
            </a:r>
            <a:r>
              <a:rPr lang="pl-PL" sz="1600" i="1" dirty="0"/>
              <a:t>„Ludobójstwo dokonane przez nacjonalistów ukraińskich na ludności polskiej Wołynia 1939 – 1945” </a:t>
            </a:r>
            <a:r>
              <a:rPr lang="pl-PL" sz="1600" dirty="0"/>
              <a:t>Tom 1 było to w nocy z 16 na 17 lipca 1943r.)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Bonifacy Jasiński wraz z żoną i malutką </a:t>
            </a:r>
            <a:r>
              <a:rPr lang="pl-PL" sz="2200" dirty="0" err="1"/>
              <a:t>Reginką</a:t>
            </a:r>
            <a:r>
              <a:rPr lang="pl-PL" sz="2200" dirty="0"/>
              <a:t> oraz Marian i Mirek, trzymając trzyletniego Lucka za ręce uciekli do lasu, by ukryć się w bagnach. Dziadek mówi, że biegli tak, że Lucek nogami nie dotykał ziemi.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Jednak bagna też nie były bezpiecznym schronieniem. Ukraińscy bandyci zapuszczali się zarówno do lasu jak i na bagna, żeby polować na „Lachów”.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9493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4F052-027A-41EF-9783-6F2B8609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W bagnach…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E50919-C220-4B88-98A7-D09E266D5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53874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Należało siedzieć bardzo cicho w brudnej i zimnej (pomimo lata) wodzie, w bagnie, tak, że tylko nos wystawał nad wodę. Każdy ruch, dźwięk mógł być tym, co naprowadzi zbrodniarzy na ukrywające się ofiary. Ukraińcy strzelali wtedy do ludzi jak na polowaniu.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Dziadek mówi, że nie ma pojęcia, jak to było możliwe. Bo trzyletniemu Luckowi można było próbować cokolwiek tłumaczyć, ale maleńkiej </a:t>
            </a:r>
            <a:r>
              <a:rPr lang="pl-PL" sz="2200" dirty="0" err="1"/>
              <a:t>Regince</a:t>
            </a:r>
            <a:r>
              <a:rPr lang="pl-PL" sz="2200" dirty="0"/>
              <a:t> - nie miało to sensu. A tymczasem malutkie dziecko było tak cicho, jakby czuło i rozumiało grozę sytuacji.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W tych lasach i bagnach Bonifacy z rodziną ukrywali się około tygodnia (albo 9-letniemu Marianowi tak się tylko zdawało), modląc się albo o ratunek albo o szybką śmierć, bo taka wobec całego okrucieństwa bandytów była wybawieniem – mówi dziadek Marian.</a:t>
            </a:r>
          </a:p>
        </p:txBody>
      </p:sp>
    </p:spTree>
    <p:extLst>
      <p:ext uri="{BB962C8B-B14F-4D97-AF65-F5344CB8AC3E}">
        <p14:creationId xmlns:p14="http://schemas.microsoft.com/office/powerpoint/2010/main" val="1276351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E34E0F-6980-481C-B25C-CA0D0043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Niespodziewany ratunek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EC8DC-AB69-4781-80A7-2394E0441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842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l-PL" sz="2200" dirty="0"/>
              <a:t>Po tym czasie stał się cud.</a:t>
            </a:r>
          </a:p>
          <a:p>
            <a:pPr>
              <a:lnSpc>
                <a:spcPct val="160000"/>
              </a:lnSpc>
            </a:pPr>
            <a:r>
              <a:rPr lang="pl-PL" sz="2200" dirty="0"/>
              <a:t>W Rafałówce (albo w okolicy, możliwe, że w Sarnach) mieszkał mężczyzna (nazwisko nieznane, ale dobrze mówił po niemiecku), którego niepełnosprawna (utykająca na jedną nogę) siostra mieszkała w </a:t>
            </a:r>
            <a:r>
              <a:rPr lang="pl-PL" sz="2200" dirty="0" err="1"/>
              <a:t>Romaszkowie</a:t>
            </a:r>
            <a:r>
              <a:rPr lang="pl-PL" sz="2200" dirty="0"/>
              <a:t> albo w którejś pobliskiej wsi. Po napadzie banderowców chciał on dowiedzieć się czy ona żyje.</a:t>
            </a:r>
          </a:p>
          <a:p>
            <a:pPr>
              <a:lnSpc>
                <a:spcPct val="160000"/>
              </a:lnSpc>
            </a:pPr>
            <a:r>
              <a:rPr lang="pl-PL" sz="2200" dirty="0"/>
              <a:t>Udało mu się namówić Niemców na eskapadę w okolice Romaszkowa. W zasadzie przekupił ich obietnicą wyłapania i zabrania sobie zwierząt gospodarskich, miodu i jajek.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899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7A594-5374-4B49-B49A-282ECC72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Niemcy jako wybawienie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BB159B-FD92-424D-94AC-268A73FFC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2200" dirty="0"/>
              <a:t>W lipcu 1943 roku Niemcy mieli świadomość zbliżającego się frontu radzieckiego i szykowali się do opuszczenia Wołynia, więc zapasy żywności były jak najbardziej pożądane. W stronę Romaszkowa została wysłana przynajmniej kilkunastoosobowa grupa Niemców uzbrojonych min. w broń maszynową (kilka motocykli, każdy z obsadą 3-osobową i karabinem maszynowym - w tym czasie Niemcy też już obawiali się band ukraińskich) oraz kilka wozów.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5575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53D97A-9C3A-4772-99D1-1D21168D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Pochód ocalałych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EBED83-C2DE-49C7-8DA4-AA50638C3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Dziadek pamięta, że kobieta, której ostatecznie rodzina zawdzięczała swój ratunek, była wraz z innymi ukrywającymi się. Polacy, widząc uzbrojony niemiecki oddział, wychodzili z kryjówek i dołączali, tworząc coraz większą grupę.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Natomiast bardzo dobrze dziadek Marian pamięta ciała pomordowanych, leżące przy drodze, w rowach, na polach… okaleczone, napuchnięte, granatowe… ruszające się od robactwa, z krążącymi chmarami much… od których dochodził smród, jakiego nie da się zapomnieć</a:t>
            </a:r>
          </a:p>
        </p:txBody>
      </p:sp>
    </p:spTree>
    <p:extLst>
      <p:ext uri="{BB962C8B-B14F-4D97-AF65-F5344CB8AC3E}">
        <p14:creationId xmlns:p14="http://schemas.microsoft.com/office/powerpoint/2010/main" val="1256379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AB0E2-BAE6-4F23-88D8-B45926BD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Od bagien do </a:t>
            </a:r>
            <a:r>
              <a:rPr lang="pl-PL" sz="3200" b="1" dirty="0" err="1"/>
              <a:t>Sarn</a:t>
            </a: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758F1A-60E3-40D3-9674-05C46E436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13" y="1256992"/>
            <a:ext cx="3025402" cy="262912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04AFD67-20F5-4D26-B9FC-A8496F66B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370"/>
          <a:stretch/>
        </p:blipFill>
        <p:spPr>
          <a:xfrm>
            <a:off x="2399265" y="4174451"/>
            <a:ext cx="2580686" cy="211092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F6E683C-F11A-4F1C-A320-4873E471F4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9"/>
          <a:stretch/>
        </p:blipFill>
        <p:spPr>
          <a:xfrm>
            <a:off x="3799391" y="2389601"/>
            <a:ext cx="3200822" cy="19327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C0F0CD9-A760-4E08-BE5E-9310C0D85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27" y="1737360"/>
            <a:ext cx="3200822" cy="2470650"/>
          </a:xfrm>
          <a:prstGeom prst="rect">
            <a:avLst/>
          </a:prstGeom>
        </p:spPr>
      </p:pic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A4E8A4CB-9277-42E3-8375-B7CCA55F283F}"/>
              </a:ext>
            </a:extLst>
          </p:cNvPr>
          <p:cNvSpPr/>
          <p:nvPr/>
        </p:nvSpPr>
        <p:spPr>
          <a:xfrm>
            <a:off x="1735619" y="2399992"/>
            <a:ext cx="8175428" cy="3792682"/>
          </a:xfrm>
          <a:custGeom>
            <a:avLst/>
            <a:gdLst>
              <a:gd name="connsiteX0" fmla="*/ 1010286 w 8175428"/>
              <a:gd name="connsiteY0" fmla="*/ 3792682 h 3792682"/>
              <a:gd name="connsiteX1" fmla="*/ 199795 w 8175428"/>
              <a:gd name="connsiteY1" fmla="*/ 613063 h 3792682"/>
              <a:gd name="connsiteX2" fmla="*/ 4293813 w 8175428"/>
              <a:gd name="connsiteY2" fmla="*/ 290945 h 3792682"/>
              <a:gd name="connsiteX3" fmla="*/ 8024149 w 8175428"/>
              <a:gd name="connsiteY3" fmla="*/ 0 h 3792682"/>
              <a:gd name="connsiteX4" fmla="*/ 8024149 w 8175428"/>
              <a:gd name="connsiteY4" fmla="*/ 0 h 3792682"/>
              <a:gd name="connsiteX5" fmla="*/ 8013758 w 8175428"/>
              <a:gd name="connsiteY5" fmla="*/ 10391 h 379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5428" h="3792682">
                <a:moveTo>
                  <a:pt x="1010286" y="3792682"/>
                </a:moveTo>
                <a:cubicBezTo>
                  <a:pt x="331413" y="2494684"/>
                  <a:pt x="-347459" y="1196686"/>
                  <a:pt x="199795" y="613063"/>
                </a:cubicBezTo>
                <a:cubicBezTo>
                  <a:pt x="747049" y="29440"/>
                  <a:pt x="4293813" y="290945"/>
                  <a:pt x="4293813" y="290945"/>
                </a:cubicBezTo>
                <a:lnTo>
                  <a:pt x="8024149" y="0"/>
                </a:lnTo>
                <a:lnTo>
                  <a:pt x="8024149" y="0"/>
                </a:lnTo>
                <a:cubicBezTo>
                  <a:pt x="8022417" y="1732"/>
                  <a:pt x="8372244" y="687532"/>
                  <a:pt x="8013758" y="10391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AA1683-693C-41C8-BD3F-B935BC0A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51" y="4174451"/>
            <a:ext cx="6331222" cy="25246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Dlaczego od Romaszkowa do </a:t>
            </a:r>
            <a:r>
              <a:rPr lang="pl-PL" sz="2200" dirty="0" err="1"/>
              <a:t>Sarn</a:t>
            </a:r>
            <a:r>
              <a:rPr lang="pl-PL" sz="2200" dirty="0"/>
              <a:t> trzeba było iść przez Rafałówkę i Antonówkę, tego dziadek nie wie. Ale nie wie też, czy po kilku dniach ukrywania się w lasach i bagnach, nadal byli w okolicy Romaszkowa.</a:t>
            </a:r>
            <a:r>
              <a:rPr lang="pl-PL" sz="2400" dirty="0"/>
              <a:t> </a:t>
            </a:r>
            <a:r>
              <a:rPr lang="pl-PL" sz="1600" dirty="0"/>
              <a:t>Mapa pochodzi ze strony </a:t>
            </a:r>
            <a:r>
              <a:rPr lang="pl-PL" sz="1600" dirty="0">
                <a:hlinkClick r:id="rId6"/>
              </a:rPr>
              <a:t>https://wolynskie.pl/</a:t>
            </a:r>
            <a:endParaRPr lang="pl-PL" sz="2200" dirty="0"/>
          </a:p>
          <a:p>
            <a:pPr>
              <a:lnSpc>
                <a:spcPct val="150000"/>
              </a:lnSpc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889396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2CB9C3-7E7D-4DFE-9C86-BC7A18EB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Sarny… i co dalej?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52A38F-A311-4C8C-ABC5-BF0BE4CE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67" y="1845734"/>
            <a:ext cx="10166465" cy="40233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200" dirty="0"/>
              <a:t>Eskortowani przez Niemców ocaleni Polacy dotarli do </a:t>
            </a:r>
            <a:r>
              <a:rPr lang="pl-PL" sz="2200" dirty="0" err="1"/>
              <a:t>Sarn</a:t>
            </a:r>
            <a:r>
              <a:rPr lang="pl-PL" sz="2200" dirty="0"/>
              <a:t>, do dworca kolejowego.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Nie mając ze sobą praktycznie nic. Tam trzeba było zdecydować, co dalej.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Nie było wielkiego wyboru – Ukraińcy potrafili napadać na Polaków, koczujących przy dworcach kolejowych i czekających na pociąg, który zabierze ich z piekła, i mordowali ich.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2828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7D2053-4F50-4D7C-967D-7C1C3EAD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Kierunek – przymusowe roboty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C29903-5AA9-4FE4-864F-D13655A6C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Bonifacy zgłosił siebie i swoją rodzinę „na ochotnika” do wyjazdu na roboty przymusowe do III Rzeszy. Prawdopodobnie był to już ostatni transport Polaków na roboty przymusowe.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W ten sposób dziadek Marian z rodzicami, rodzeństwem i babcią Franciszką znaleźli się pod holenderską granicą, w </a:t>
            </a:r>
            <a:r>
              <a:rPr lang="pl-PL" sz="2200" dirty="0" err="1"/>
              <a:t>Bremen</a:t>
            </a:r>
            <a:r>
              <a:rPr lang="pl-PL" sz="2200" dirty="0"/>
              <a:t>, gdzieś u wybrzeży Morza Północnego.</a:t>
            </a:r>
          </a:p>
        </p:txBody>
      </p:sp>
    </p:spTree>
    <p:extLst>
      <p:ext uri="{BB962C8B-B14F-4D97-AF65-F5344CB8AC3E}">
        <p14:creationId xmlns:p14="http://schemas.microsoft.com/office/powerpoint/2010/main" val="2254872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1E5F20-2E63-4C02-9E84-7EB572AA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Bremen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E9612B-C33C-4BAB-9FFF-A0664FD36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285211" cy="43849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W </a:t>
            </a:r>
            <a:r>
              <a:rPr lang="pl-PL" sz="2200" dirty="0" err="1"/>
              <a:t>Bremen</a:t>
            </a:r>
            <a:r>
              <a:rPr lang="pl-PL" sz="2200" dirty="0"/>
              <a:t> rodzina została przydzielona do prac w gospodarstwie rolnym. Mieli wiele szczęścia, dużo więcej niż wielu robotników przymusowych.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Zmarła mała Reginka, która po ucieczce i ukrywaniu w bagnach zaczęła chorować.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B200F32-A3D0-41FE-B297-CB64A8E39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r="4934" b="12424"/>
          <a:stretch/>
        </p:blipFill>
        <p:spPr>
          <a:xfrm>
            <a:off x="5226627" y="627302"/>
            <a:ext cx="6806754" cy="5018244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8EE0FC9-8344-4AD0-9663-FF99B0986CD6}"/>
              </a:ext>
            </a:extLst>
          </p:cNvPr>
          <p:cNvSpPr txBox="1">
            <a:spLocks/>
          </p:cNvSpPr>
          <p:nvPr/>
        </p:nvSpPr>
        <p:spPr>
          <a:xfrm>
            <a:off x="5226627" y="5587340"/>
            <a:ext cx="6806754" cy="9840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200" dirty="0"/>
              <a:t>W 1945r. Marian i Mirek przystąpili do I Komunii Świętej  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81ACFD1-C048-42B5-8A83-9004DE27ED6B}"/>
              </a:ext>
            </a:extLst>
          </p:cNvPr>
          <p:cNvCxnSpPr>
            <a:cxnSpLocks/>
          </p:cNvCxnSpPr>
          <p:nvPr/>
        </p:nvCxnSpPr>
        <p:spPr>
          <a:xfrm flipV="1">
            <a:off x="6096000" y="4052455"/>
            <a:ext cx="1652170" cy="170792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1B0F0ABF-52D0-4F3C-AAD3-6774BFC2760A}"/>
              </a:ext>
            </a:extLst>
          </p:cNvPr>
          <p:cNvCxnSpPr>
            <a:cxnSpLocks/>
          </p:cNvCxnSpPr>
          <p:nvPr/>
        </p:nvCxnSpPr>
        <p:spPr>
          <a:xfrm flipV="1">
            <a:off x="7319002" y="3704360"/>
            <a:ext cx="1941399" cy="20560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50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0C74725F-B880-4DCC-86DA-9923C050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W </a:t>
            </a:r>
            <a:r>
              <a:rPr lang="pl-PL" sz="3200" b="1" dirty="0" err="1"/>
              <a:t>Bremen</a:t>
            </a:r>
            <a:r>
              <a:rPr lang="pl-PL" sz="3200" b="1" dirty="0"/>
              <a:t> – koniec wojny i co dalej?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501771A-9442-47B0-B7EC-859E364D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085629" cy="44564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W </a:t>
            </a:r>
            <a:r>
              <a:rPr lang="pl-PL" sz="2200" dirty="0" err="1"/>
              <a:t>Bremen</a:t>
            </a:r>
            <a:r>
              <a:rPr lang="pl-PL" sz="2200" dirty="0"/>
              <a:t> urodził się jeszcze jeden syn Bonifacego i Kazimiery: Czesław – ur. 1945r.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Wojna się skończyła i trzeba było zdecydować co dalej. Kazimiera nie chciała wracać do Polski, ale Bonifacy był nieugięty.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Nie skusił go wyjazd do Kanady, Australii, czy  Ameryki Południowej.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On chciał żyć w Polsce.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645F7336-A9D6-4197-A1A8-CEEB461F02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6462" r="5170" b="11648"/>
          <a:stretch/>
        </p:blipFill>
        <p:spPr>
          <a:xfrm>
            <a:off x="6296891" y="1845735"/>
            <a:ext cx="4797830" cy="3375822"/>
          </a:xfrm>
        </p:spPr>
      </p:pic>
    </p:spTree>
    <p:extLst>
      <p:ext uri="{BB962C8B-B14F-4D97-AF65-F5344CB8AC3E}">
        <p14:creationId xmlns:p14="http://schemas.microsoft.com/office/powerpoint/2010/main" val="271599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FA94695-6282-44FE-9179-0430E90E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0856"/>
          </a:xfrm>
        </p:spPr>
        <p:txBody>
          <a:bodyPr>
            <a:noAutofit/>
          </a:bodyPr>
          <a:lstStyle/>
          <a:p>
            <a:r>
              <a:rPr lang="pl-PL" sz="3200" b="1" dirty="0" err="1"/>
              <a:t>Perełysianka</a:t>
            </a:r>
            <a:r>
              <a:rPr lang="pl-PL" sz="3200" b="1" dirty="0"/>
              <a:t> </a:t>
            </a:r>
            <a:r>
              <a:rPr lang="pl-PL" sz="3200" dirty="0"/>
              <a:t>to niewielka wioska w gminie </a:t>
            </a:r>
            <a:r>
              <a:rPr lang="pl-PL" sz="3200" dirty="0" err="1"/>
              <a:t>Derażne</a:t>
            </a:r>
            <a:r>
              <a:rPr lang="pl-PL" sz="3200" dirty="0"/>
              <a:t> </a:t>
            </a:r>
            <a:br>
              <a:rPr lang="pl-PL" sz="3200" dirty="0"/>
            </a:br>
            <a:r>
              <a:rPr lang="pl-PL" sz="3200" dirty="0"/>
              <a:t>powiat </a:t>
            </a:r>
            <a:r>
              <a:rPr lang="pl-PL" sz="3200" dirty="0" err="1"/>
              <a:t>Kostopol</a:t>
            </a:r>
            <a:r>
              <a:rPr lang="pl-PL" sz="3200" dirty="0"/>
              <a:t>, </a:t>
            </a:r>
            <a:r>
              <a:rPr lang="pl-PL" sz="3200" dirty="0" err="1"/>
              <a:t>wojwództwo</a:t>
            </a:r>
            <a:r>
              <a:rPr lang="pl-PL" sz="3200" dirty="0"/>
              <a:t> wołyńskie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008EADF-B350-40C7-ACB6-C403263CC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904025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W roku 1943 mieszkali tam głównie Polacy, ale było też kilka rodzin ukraińskich i niemieckich.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W tej wiosce zaczyna się historia mojego dziadka ze strony mamy – </a:t>
            </a:r>
            <a:r>
              <a:rPr lang="pl-PL" sz="2200" b="1" dirty="0"/>
              <a:t>Mariana Jasińskiego</a:t>
            </a:r>
            <a:r>
              <a:rPr lang="pl-PL" sz="2200" dirty="0"/>
              <a:t>,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syna Bonifacego i Kazimiery z domu Żołędziewskiej, pochodzącej z pobliskiej </a:t>
            </a:r>
            <a:r>
              <a:rPr lang="pl-PL" sz="2200" dirty="0" err="1"/>
              <a:t>Wereczówki</a:t>
            </a:r>
            <a:r>
              <a:rPr lang="pl-PL" sz="2200" dirty="0"/>
              <a:t>.</a:t>
            </a:r>
          </a:p>
          <a:p>
            <a:pPr algn="r">
              <a:lnSpc>
                <a:spcPct val="150000"/>
              </a:lnSpc>
            </a:pPr>
            <a:r>
              <a:rPr lang="pl-PL" sz="1600" dirty="0"/>
              <a:t>Mapa pochodzi ze strony </a:t>
            </a:r>
            <a:r>
              <a:rPr lang="pl-PL" sz="1600" dirty="0">
                <a:hlinkClick r:id="rId2"/>
              </a:rPr>
              <a:t>https://wolynskie.pl/</a:t>
            </a:r>
            <a:endParaRPr lang="pl-PL" sz="1600" dirty="0"/>
          </a:p>
          <a:p>
            <a:pPr>
              <a:lnSpc>
                <a:spcPct val="150000"/>
              </a:lnSpc>
            </a:pPr>
            <a:endParaRPr lang="pl-PL" sz="2200" dirty="0"/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FAD06F82-1F19-421D-B64B-C222BC80CD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03" y="1845734"/>
            <a:ext cx="3993012" cy="3244323"/>
          </a:xfr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F80EEDAD-39D9-47BE-84E2-CFB261B3DF9A}"/>
              </a:ext>
            </a:extLst>
          </p:cNvPr>
          <p:cNvCxnSpPr/>
          <p:nvPr/>
        </p:nvCxnSpPr>
        <p:spPr>
          <a:xfrm>
            <a:off x="8435788" y="3236259"/>
            <a:ext cx="9592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05A05910-6398-4255-A300-0A3B83AB1495}"/>
              </a:ext>
            </a:extLst>
          </p:cNvPr>
          <p:cNvCxnSpPr/>
          <p:nvPr/>
        </p:nvCxnSpPr>
        <p:spPr>
          <a:xfrm>
            <a:off x="8172552" y="3658823"/>
            <a:ext cx="9592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80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588199-25FB-49C2-B5B5-C843EA2F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Powrót do Polski – koniec tułaczki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5F8F17-1EB1-4ABA-B2CD-333344A17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6381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Ostatecznie dziadek Marian z rodzicami i rodzeństwem wrócił do Polski. Osiedlili się </a:t>
            </a:r>
            <a:r>
              <a:rPr lang="pl-PL" sz="2200" b="1" dirty="0"/>
              <a:t>w </a:t>
            </a:r>
            <a:r>
              <a:rPr lang="pl-PL" sz="2200" b="1"/>
              <a:t>Żarskiej Wsi </a:t>
            </a:r>
            <a:r>
              <a:rPr lang="pl-PL" sz="2200"/>
              <a:t>na </a:t>
            </a:r>
            <a:r>
              <a:rPr lang="pl-PL" sz="2200" b="1" dirty="0"/>
              <a:t>Dolnym Śląsku</a:t>
            </a:r>
            <a:r>
              <a:rPr lang="pl-PL" sz="2200" dirty="0"/>
              <a:t>, gdzie otrzymali gospodarstwo </a:t>
            </a:r>
            <a:r>
              <a:rPr lang="pl-PL" sz="2200"/>
              <a:t>rolne. </a:t>
            </a:r>
            <a:endParaRPr lang="pl-PL" sz="2200" dirty="0"/>
          </a:p>
          <a:p>
            <a:pPr>
              <a:lnSpc>
                <a:spcPct val="150000"/>
              </a:lnSpc>
            </a:pPr>
            <a:r>
              <a:rPr lang="pl-PL" sz="2200" dirty="0"/>
              <a:t>W tym miejscu urodzili się jeszcze: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200" dirty="0"/>
              <a:t>Edmund – 1947r.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200" dirty="0"/>
              <a:t>Regina – 1948r.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200" dirty="0"/>
              <a:t>Alina – 1951r.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200" dirty="0"/>
              <a:t>Zuzanna – 1952r.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E54943A-E78F-4E72-8F54-686BC5BEE6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t="7303" r="9170" b="15912"/>
          <a:stretch/>
        </p:blipFill>
        <p:spPr>
          <a:xfrm>
            <a:off x="6096000" y="1962112"/>
            <a:ext cx="5011681" cy="3790604"/>
          </a:xfrm>
        </p:spPr>
      </p:pic>
    </p:spTree>
    <p:extLst>
      <p:ext uri="{BB962C8B-B14F-4D97-AF65-F5344CB8AC3E}">
        <p14:creationId xmlns:p14="http://schemas.microsoft.com/office/powerpoint/2010/main" val="3712575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7BD8818B-4F24-4175-9F19-CD9464E5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Ślub Bonifacego i Kazimiery odbył się w styczniu 1933r.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C8440F-F1D7-4C90-9FA4-E01AA702FB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200" b="1" dirty="0"/>
              <a:t>Bonifacy Jasiński </a:t>
            </a:r>
          </a:p>
          <a:p>
            <a:r>
              <a:rPr lang="pl-PL" sz="2200" dirty="0"/>
              <a:t>ur. 02.05.1908r. zm. 08.09.1992r.</a:t>
            </a:r>
          </a:p>
          <a:p>
            <a:r>
              <a:rPr lang="pl-PL" sz="2200" dirty="0"/>
              <a:t>syn Marcina i Tekli</a:t>
            </a:r>
          </a:p>
          <a:p>
            <a:r>
              <a:rPr lang="pl-PL" sz="2200" dirty="0"/>
              <a:t>Na zdjęciu Tekla Jasińska – 1948r.</a:t>
            </a:r>
          </a:p>
          <a:p>
            <a:r>
              <a:rPr lang="pl-PL" sz="2200" dirty="0"/>
              <a:t>Nie zachowało się żadne </a:t>
            </a:r>
          </a:p>
          <a:p>
            <a:r>
              <a:rPr lang="pl-PL" sz="2200" dirty="0"/>
              <a:t>zdjęcie Marcina Jasińskiego,</a:t>
            </a:r>
          </a:p>
          <a:p>
            <a:r>
              <a:rPr lang="pl-PL" sz="2200" dirty="0"/>
              <a:t>który zmarł przed 1939r. </a:t>
            </a:r>
          </a:p>
          <a:p>
            <a:r>
              <a:rPr lang="pl-PL" sz="1800" dirty="0"/>
              <a:t>(prawdopodobnie przed 1934r.)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C432EE0A-518A-43C1-8C17-A51DD60A4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1845734"/>
            <a:ext cx="5721515" cy="4534283"/>
          </a:xfrm>
        </p:spPr>
        <p:txBody>
          <a:bodyPr>
            <a:normAutofit/>
          </a:bodyPr>
          <a:lstStyle/>
          <a:p>
            <a:r>
              <a:rPr lang="pl-PL" sz="2200" b="1" dirty="0"/>
              <a:t>Kazimiera Żołędziewska </a:t>
            </a:r>
          </a:p>
          <a:p>
            <a:r>
              <a:rPr lang="pl-PL" sz="2200" dirty="0"/>
              <a:t>ur. 23.06. 1911r. zm. 31.03.1999r.</a:t>
            </a:r>
          </a:p>
          <a:p>
            <a:r>
              <a:rPr lang="pl-PL" sz="2200" dirty="0"/>
              <a:t>córka Franciszka i Franciszki (na zdjęciach)</a:t>
            </a:r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r"/>
            <a:r>
              <a:rPr lang="pl-PL" sz="1400" dirty="0"/>
              <a:t>Z</a:t>
            </a:r>
          </a:p>
          <a:p>
            <a:r>
              <a:rPr lang="pl-PL" sz="1400" dirty="0"/>
              <a:t>                                           Dedykacja na odwrocie    Zdjęcie wykonane w </a:t>
            </a:r>
            <a:r>
              <a:rPr lang="pl-PL" sz="1400" dirty="0" err="1"/>
              <a:t>Bremen</a:t>
            </a:r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marL="0" indent="0" algn="r">
              <a:buNone/>
            </a:pPr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marL="0" indent="0" algn="ctr">
              <a:buNone/>
            </a:pPr>
            <a:endParaRPr lang="pl-PL" sz="1400" dirty="0"/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401C741-C91B-4F72-A7BB-86FE05CB3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7" t="14420" r="9409" b="60645"/>
          <a:stretch/>
        </p:blipFill>
        <p:spPr>
          <a:xfrm>
            <a:off x="4504805" y="3667991"/>
            <a:ext cx="1530234" cy="250223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3E1617D-BAD5-44E6-9EE7-5E517E0E59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t="26913" r="25301" b="15758"/>
          <a:stretch/>
        </p:blipFill>
        <p:spPr>
          <a:xfrm>
            <a:off x="6217920" y="3281557"/>
            <a:ext cx="1649159" cy="226521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B85C2AD-211F-44F8-A97A-8B1BB233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21516" r="21044" b="10029"/>
          <a:stretch/>
        </p:blipFill>
        <p:spPr>
          <a:xfrm>
            <a:off x="8049959" y="3281556"/>
            <a:ext cx="1629436" cy="226521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7B19BA0-6218-4095-8364-B2140C0332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t="14421" r="4305" b="21969"/>
          <a:stretch/>
        </p:blipFill>
        <p:spPr>
          <a:xfrm>
            <a:off x="9862276" y="3281557"/>
            <a:ext cx="2077158" cy="19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9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3F797-62AF-4E15-8CB8-A0E741BC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W starym miejscu - w nowym domu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E6033A-B337-46AB-B51A-7B35033E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552902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Kazimiera i Bonifacy mieszkali w gospodarstwie rodziców Bonifacego (na mapce nr 36), jednak w nowym domu,  wybudowanym na kawałku ziemi wydzielonym przez Teklę. Zdjęcie wykonano w 1937r.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Sama Tekla pozostała w tzw. „starym” domu wraz z najmłodszym synem Czesławem i jego rodziną.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B772720-7ECA-46C0-AEC8-4452DB187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2728" r="16821" b="15909"/>
          <a:stretch/>
        </p:blipFill>
        <p:spPr>
          <a:xfrm>
            <a:off x="6979920" y="289175"/>
            <a:ext cx="3990109" cy="55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70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DD35A-4152-444E-AC5F-7D1A3D24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 err="1"/>
              <a:t>Perełysianka</a:t>
            </a:r>
            <a:r>
              <a:rPr lang="pl-PL" sz="3200" b="1" dirty="0"/>
              <a:t> 36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B06091-F617-4786-AE94-6DD569FE7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rmAutofit/>
          </a:bodyPr>
          <a:lstStyle/>
          <a:p>
            <a:r>
              <a:rPr lang="pl-PL" dirty="0"/>
              <a:t>W 1943 roku Bonifacy i Kazimiera mieli też już czworo dzieci:</a:t>
            </a:r>
          </a:p>
          <a:p>
            <a:r>
              <a:rPr lang="pl-PL" b="1" dirty="0"/>
              <a:t>Marian (ur. 05.08.1934r. – mój dziadek, a zarazem autor tych wspomnień)</a:t>
            </a:r>
          </a:p>
          <a:p>
            <a:r>
              <a:rPr lang="pl-PL" dirty="0"/>
              <a:t>Mirosław (ur. 01.04.1936r.)</a:t>
            </a:r>
          </a:p>
          <a:p>
            <a:r>
              <a:rPr lang="pl-PL" dirty="0"/>
              <a:t>Lucjan (ur. 16.07 1940r.)</a:t>
            </a:r>
          </a:p>
          <a:p>
            <a:r>
              <a:rPr lang="pl-PL" dirty="0"/>
              <a:t>Regina – (ur. na początku 1943r.)</a:t>
            </a:r>
          </a:p>
          <a:p>
            <a:endParaRPr lang="pl-PL" sz="1000" dirty="0"/>
          </a:p>
          <a:p>
            <a:r>
              <a:rPr lang="pl-PL" sz="1600" dirty="0"/>
              <a:t>Mapa pochodzi ze strony </a:t>
            </a:r>
            <a:r>
              <a:rPr lang="pl-PL" sz="1600" dirty="0">
                <a:hlinkClick r:id="rId2"/>
              </a:rPr>
              <a:t>https://wolynskie.pl/</a:t>
            </a:r>
            <a:endParaRPr lang="pl-PL" sz="1600" dirty="0"/>
          </a:p>
          <a:p>
            <a:r>
              <a:rPr lang="pl-PL" sz="1600" dirty="0"/>
              <a:t>Jej autorem jest </a:t>
            </a:r>
            <a:r>
              <a:rPr lang="pl-PL" sz="1600" b="1" dirty="0"/>
              <a:t>Tadeusz Dawidowicz</a:t>
            </a:r>
            <a:r>
              <a:rPr lang="pl-PL" sz="1600" dirty="0"/>
              <a:t>, </a:t>
            </a:r>
          </a:p>
          <a:p>
            <a:r>
              <a:rPr lang="pl-PL" sz="1600" dirty="0"/>
              <a:t>Została skonsultowana z dziadkiem Marianem </a:t>
            </a:r>
          </a:p>
          <a:p>
            <a:r>
              <a:rPr lang="pl-PL" sz="1600" dirty="0"/>
              <a:t>i w jego pamięci wygląda bardzo podobnie.</a:t>
            </a:r>
          </a:p>
          <a:p>
            <a:endParaRPr lang="pl-PL" dirty="0"/>
          </a:p>
        </p:txBody>
      </p:sp>
      <p:pic>
        <p:nvPicPr>
          <p:cNvPr id="4" name="Symbol zastępczy zawartości 5">
            <a:extLst>
              <a:ext uri="{FF2B5EF4-FFF2-40B4-BE49-F238E27FC236}">
                <a16:creationId xmlns:a16="http://schemas.microsoft.com/office/drawing/2014/main" id="{5DA34B18-E285-4ED9-87D5-ACA60D310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14" y="2601497"/>
            <a:ext cx="5937306" cy="3726566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313748FA-E5AC-49A0-9EE1-5805ABC41E6C}"/>
              </a:ext>
            </a:extLst>
          </p:cNvPr>
          <p:cNvCxnSpPr/>
          <p:nvPr/>
        </p:nvCxnSpPr>
        <p:spPr>
          <a:xfrm flipH="1" flipV="1">
            <a:off x="9528464" y="4634345"/>
            <a:ext cx="280554" cy="61306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64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06C761-D544-49EE-A7B9-BAAA6017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W ciągłym strachu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D10467-74B7-4B11-B86A-D8F7CA738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680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Od początku wojny front kilkakrotnie przechodził przez okolice </a:t>
            </a:r>
            <a:r>
              <a:rPr lang="pl-PL" sz="2200" dirty="0" err="1"/>
              <a:t>Perełysianki</a:t>
            </a:r>
            <a:r>
              <a:rPr lang="pl-PL" sz="2200" dirty="0"/>
              <a:t>, a do mieszkańców coraz częściej docierały niepokojące i zatrważające wieści o brutalnych napadach i morderstwach dokonywanych na polskich mieszkańcach Wołynia.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Opowieści o barbarzyństwie i okrucieństwie napastników sprawiły, że Polacy i rodziny mieszane Polsko – Ukraińskie, żyły w ciągłym strachu i w gotowości do ucieczki. Nawet w środku nocy.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Chociaż część nie dopuszczała do siebie myśli o tym, że sąsiedzi mogą im zrobić jakąkolwiek krzywdę.</a:t>
            </a:r>
          </a:p>
        </p:txBody>
      </p:sp>
    </p:spTree>
    <p:extLst>
      <p:ext uri="{BB962C8B-B14F-4D97-AF65-F5344CB8AC3E}">
        <p14:creationId xmlns:p14="http://schemas.microsoft.com/office/powerpoint/2010/main" val="1771928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0677E-E898-49E2-8F40-DA159999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Napad na kolonię Marianówka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D69C69-998D-48D2-BD95-EF013D0F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46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W lutym 1943 roku Ukraińcy, tradycyjnie nocą,  napadli na Kolonię Marianówka, położoną zaledwie 1 km na południe od </a:t>
            </a:r>
            <a:r>
              <a:rPr lang="pl-PL" sz="2200" dirty="0" err="1"/>
              <a:t>Perełysianki</a:t>
            </a:r>
            <a:r>
              <a:rPr lang="pl-PL" sz="2200" dirty="0"/>
              <a:t>. Napastnicy nie spodziewali się oporu ze strony mieszkańców niewielkiej osady, a jednak…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Funkcjonowała tam niewielka grupa samoobrony, która podjęła zaciekłą walkę. Dysponowali kilkoma karabinami. Dziadek wspomina, że jeden z mężczyzn (nazwisko nieznane dziadkowi) zdając sobie sprawę z niedoborów amunicji musiał postawić na celność strzałów. I praktycznie po każdym jego strzale jeden Ukrainiec padał na ziemię. Napastnicy nie byli przygotowani na opór i wtedy jeszcze odstąpili.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6133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FC1A22-F67C-4B7F-A31B-66C72D12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Ucieczka z </a:t>
            </a:r>
            <a:r>
              <a:rPr lang="pl-PL" sz="3200" b="1" dirty="0" err="1"/>
              <a:t>Perełysianki</a:t>
            </a:r>
            <a:endParaRPr lang="pl-PL" sz="32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559D87-217D-4B3C-AC97-3192EA88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6450942" cy="45446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Po tym wydarzeniu Bonifacy nie namyślał się długo i postanowił wraz z żoną i dziećmi uciekać do Romaszkowa, gdzie mieszkała rodzina żony.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Grupę uciekinierów prowadził Kobylański (imię nieznane) i chociaż odległość wynosiła w linii prostej zaledwie 25 kilometrów, to wędrówka trwała kilka dni.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Zdjęcie mapy pochodzi z książki W. i E. Siemaszko </a:t>
            </a:r>
            <a:r>
              <a:rPr lang="pl-PL" sz="1600" i="1" dirty="0"/>
              <a:t>„Ludobójstwo dokonane przez nacjonalistów ukraińskich na ludności polskiej Wołynia 1939 – 1945” </a:t>
            </a:r>
            <a:r>
              <a:rPr lang="pl-PL" sz="1600" dirty="0"/>
              <a:t>Tom 1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EC4BDA-F420-4903-A5D5-2C9A70ECB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7727" r="23064" b="12727"/>
          <a:stretch/>
        </p:blipFill>
        <p:spPr>
          <a:xfrm>
            <a:off x="7609181" y="987136"/>
            <a:ext cx="3485539" cy="5169478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E8A0F4B-5EE7-4363-A512-AF2500E7212E}"/>
              </a:ext>
            </a:extLst>
          </p:cNvPr>
          <p:cNvCxnSpPr>
            <a:cxnSpLocks/>
          </p:cNvCxnSpPr>
          <p:nvPr/>
        </p:nvCxnSpPr>
        <p:spPr>
          <a:xfrm flipH="1" flipV="1">
            <a:off x="9351818" y="1589809"/>
            <a:ext cx="207818" cy="39589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12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94A8B3-5BE2-4C23-876D-01B7EC96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Romaszkowo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2AEC37-E045-4949-A7E1-3B6387E13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4505662" cy="44308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Niedaleko Romaszkowa znajdowała się Huta </a:t>
            </a:r>
            <a:r>
              <a:rPr lang="pl-PL" sz="2200" dirty="0" err="1"/>
              <a:t>Stepańska</a:t>
            </a:r>
            <a:r>
              <a:rPr lang="pl-PL" sz="2200" dirty="0"/>
              <a:t> – duży polski ośrodek z silną samoobroną.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Bonifacy z rodziną zatrzymali się u Aleksandra Żołędziewskiego (9), a dziadek wspomina jak z synem sąsiadów – Adamem Serafinowiczem (8) paśli razem krowy.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2B6D96-EEE2-4AA9-B651-36AFC90DA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47" y="286604"/>
            <a:ext cx="6030305" cy="4430869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122A7434-2B9C-4E2C-BCDE-0E8590DA6C28}"/>
              </a:ext>
            </a:extLst>
          </p:cNvPr>
          <p:cNvCxnSpPr/>
          <p:nvPr/>
        </p:nvCxnSpPr>
        <p:spPr>
          <a:xfrm>
            <a:off x="8749145" y="1737360"/>
            <a:ext cx="114300" cy="75645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D9B89614-5D26-45DD-953A-7EDDDCA6FE3E}"/>
              </a:ext>
            </a:extLst>
          </p:cNvPr>
          <p:cNvCxnSpPr>
            <a:cxnSpLocks/>
          </p:cNvCxnSpPr>
          <p:nvPr/>
        </p:nvCxnSpPr>
        <p:spPr>
          <a:xfrm flipH="1">
            <a:off x="8863445" y="2296391"/>
            <a:ext cx="325582" cy="67194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2DD714E5-D1D4-49D7-921A-C5594E287AE7}"/>
              </a:ext>
            </a:extLst>
          </p:cNvPr>
          <p:cNvSpPr txBox="1">
            <a:spLocks/>
          </p:cNvSpPr>
          <p:nvPr/>
        </p:nvSpPr>
        <p:spPr>
          <a:xfrm>
            <a:off x="6359237" y="4800599"/>
            <a:ext cx="5257800" cy="633845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Mapa pochodzi ze strony </a:t>
            </a:r>
            <a:r>
              <a:rPr lang="pl-PL" sz="2400" dirty="0">
                <a:hlinkClick r:id="rId3"/>
              </a:rPr>
              <a:t>https://wolynskie.pl/</a:t>
            </a:r>
            <a:endParaRPr lang="pl-PL" sz="2400" dirty="0"/>
          </a:p>
          <a:p>
            <a:r>
              <a:rPr lang="pl-PL" sz="2400" dirty="0"/>
              <a:t>Jej autorkami są </a:t>
            </a:r>
            <a:r>
              <a:rPr lang="pl-PL" sz="2400" b="1" dirty="0"/>
              <a:t>Izabela Kobylańska i Helena Serafinowicz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90354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2742</TotalTime>
  <Words>1486</Words>
  <Application>Microsoft Office PowerPoint</Application>
  <PresentationFormat>Panoramiczny</PresentationFormat>
  <Paragraphs>109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Monotype Corsiva</vt:lpstr>
      <vt:lpstr>Script MT Bold</vt:lpstr>
      <vt:lpstr>Retrospekcja</vt:lpstr>
      <vt:lpstr>O tym, jak nas Niemcy… „uratowali” </vt:lpstr>
      <vt:lpstr>Perełysianka to niewielka wioska w gminie Derażne  powiat Kostopol, wojwództwo wołyńskie</vt:lpstr>
      <vt:lpstr>Ślub Bonifacego i Kazimiery odbył się w styczniu 1933r.</vt:lpstr>
      <vt:lpstr>W starym miejscu - w nowym domu</vt:lpstr>
      <vt:lpstr>Perełysianka 36</vt:lpstr>
      <vt:lpstr>W ciągłym strachu</vt:lpstr>
      <vt:lpstr>Napad na kolonię Marianówka </vt:lpstr>
      <vt:lpstr>Ucieczka z Perełysianki</vt:lpstr>
      <vt:lpstr>Romaszkowo</vt:lpstr>
      <vt:lpstr>Napad na Romaszkowo </vt:lpstr>
      <vt:lpstr>W bagnach…</vt:lpstr>
      <vt:lpstr>Niespodziewany ratunek</vt:lpstr>
      <vt:lpstr>Niemcy jako wybawienie</vt:lpstr>
      <vt:lpstr>Pochód ocalałych</vt:lpstr>
      <vt:lpstr>Od bagien do Sarn</vt:lpstr>
      <vt:lpstr>Sarny… i co dalej?</vt:lpstr>
      <vt:lpstr>Kierunek – przymusowe roboty</vt:lpstr>
      <vt:lpstr>Bremen</vt:lpstr>
      <vt:lpstr>W Bremen – koniec wojny i co dalej?</vt:lpstr>
      <vt:lpstr>Powrót do Polski – koniec tułaczki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tym jak … Niemcy  nas uratowali</dc:title>
  <dc:creator>Maria</dc:creator>
  <cp:lastModifiedBy>Maria</cp:lastModifiedBy>
  <cp:revision>55</cp:revision>
  <dcterms:created xsi:type="dcterms:W3CDTF">2023-02-26T19:54:21Z</dcterms:created>
  <dcterms:modified xsi:type="dcterms:W3CDTF">2023-02-28T22:22:33Z</dcterms:modified>
</cp:coreProperties>
</file>